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5" r:id="rId3"/>
    <p:sldId id="292" r:id="rId4"/>
    <p:sldId id="319" r:id="rId5"/>
    <p:sldId id="321" r:id="rId6"/>
    <p:sldId id="322" r:id="rId7"/>
    <p:sldId id="320" r:id="rId8"/>
    <p:sldId id="318" r:id="rId9"/>
    <p:sldId id="258" r:id="rId10"/>
  </p:sldIdLst>
  <p:sldSz cx="9144000" cy="5143500" type="screen16x9"/>
  <p:notesSz cx="677545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1" userDrawn="1">
          <p15:clr>
            <a:srgbClr val="A4A3A4"/>
          </p15:clr>
        </p15:guide>
        <p15:guide id="2" pos="213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7286"/>
    <a:srgbClr val="123E1E"/>
    <a:srgbClr val="D9EFFF"/>
    <a:srgbClr val="CC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6433" autoAdjust="0"/>
  </p:normalViewPr>
  <p:slideViewPr>
    <p:cSldViewPr showGuides="1">
      <p:cViewPr varScale="1">
        <p:scale>
          <a:sx n="143" d="100"/>
          <a:sy n="143" d="100"/>
        </p:scale>
        <p:origin x="117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876" y="-90"/>
      </p:cViewPr>
      <p:guideLst>
        <p:guide orient="horz" pos="3121"/>
        <p:guide pos="21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7854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47254-A27B-49F5-B012-4F3BB51A77F9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7854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91110-506E-4230-8430-F6E56AE7C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01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7854" y="0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ABA34-BBD6-46B6-859B-59609D6BD0AA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725" y="742950"/>
            <a:ext cx="6604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545" y="4705350"/>
            <a:ext cx="542036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7854" y="9408981"/>
            <a:ext cx="293602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D481A-93A6-4BDE-979B-FDCF4E87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07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D481A-93A6-4BDE-979B-FDCF4E87A14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7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Yermek.Abdibekov\Desktop\2017-09-15 Костанай инвест\Titul_03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33" t="3895" b="51705"/>
          <a:stretch/>
        </p:blipFill>
        <p:spPr bwMode="auto">
          <a:xfrm>
            <a:off x="5791200" y="0"/>
            <a:ext cx="3352800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Yermek.Abdibekov\Desktop\2017-09-15 Костанай инвест\Titul_03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66"/>
          <a:stretch/>
        </p:blipFill>
        <p:spPr bwMode="auto">
          <a:xfrm>
            <a:off x="0" y="-3036"/>
            <a:ext cx="57912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2427734"/>
            <a:ext cx="4104456" cy="1368152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616" y="3867894"/>
            <a:ext cx="3168352" cy="361206"/>
          </a:xfrm>
        </p:spPr>
        <p:txBody>
          <a:bodyPr>
            <a:normAutofit/>
          </a:bodyPr>
          <a:lstStyle>
            <a:lvl1pPr marL="0" indent="0" algn="ctr">
              <a:buNone/>
              <a:defRPr sz="1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4F620-6B0A-4A74-BAE8-837CCAC1E79B}" type="datetime1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25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2A7F8-EF6F-40C2-8869-5998A5732D4E}" type="datetime1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7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D4EBA-4FAF-4097-97E0-336848609E3C}" type="datetime1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51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B212-D10A-45C7-BE61-3C206E792B09}" type="datetime1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2413" cy="514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8613" y="1733410"/>
            <a:ext cx="3744416" cy="576064"/>
          </a:xfrm>
        </p:spPr>
        <p:txBody>
          <a:bodyPr anchor="ctr" anchorCtr="0"/>
          <a:lstStyle>
            <a:lvl1pPr algn="ctr">
              <a:defRPr sz="2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887C-29D3-4C5B-A6B6-949AFFD27557}" type="datetime1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201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4800-4D02-439E-8D21-6ABF0F3F6D75}" type="datetime1">
              <a:rPr lang="ru-RU" smtClean="0"/>
              <a:t>13.07.2021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7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79C77-0D28-4FC9-9466-832C2D1D338C}" type="datetime1">
              <a:rPr lang="ru-RU" smtClean="0"/>
              <a:t>13.07.2021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731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C50A-5578-4E81-A108-D30A1BAAE924}" type="datetime1">
              <a:rPr lang="ru-RU" smtClean="0"/>
              <a:t>13.07.2021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297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2617-8BF3-4305-9BC2-B1AF9136A931}" type="datetime1">
              <a:rPr lang="ru-RU" smtClean="0"/>
              <a:t>13.07.2021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0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ABC98-DB11-443D-97D5-27E0DDD0E40B}" type="datetime1">
              <a:rPr lang="ru-RU" smtClean="0"/>
              <a:t>13.07.2021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69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8FCD-8B3A-414E-B395-6C3D8D8761C8}" type="datetime1">
              <a:rPr lang="ru-RU" smtClean="0"/>
              <a:t>13.07.2021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89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21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724" y="205979"/>
            <a:ext cx="446449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22AD0-911D-4C56-90F4-E916E682D2E5}" type="datetime1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A762F-A9F5-4407-AFC4-11D3F21C1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7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image" Target="../media/image4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image" Target="../media/image4.png"/><Relationship Id="rId2" Type="http://schemas.openxmlformats.org/officeDocument/2006/relationships/tags" Target="../tags/tag28.xml"/><Relationship Id="rId16" Type="http://schemas.openxmlformats.org/officeDocument/2006/relationships/image" Target="../media/image6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image" Target="../media/image5.png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image" Target="../media/image4.png"/><Relationship Id="rId2" Type="http://schemas.openxmlformats.org/officeDocument/2006/relationships/tags" Target="../tags/tag41.xml"/><Relationship Id="rId16" Type="http://schemas.openxmlformats.org/officeDocument/2006/relationships/image" Target="../media/image6.png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5" Type="http://schemas.openxmlformats.org/officeDocument/2006/relationships/image" Target="../media/image5.png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13" Type="http://schemas.openxmlformats.org/officeDocument/2006/relationships/tags" Target="../tags/tag65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12" Type="http://schemas.openxmlformats.org/officeDocument/2006/relationships/tags" Target="../tags/tag64.xml"/><Relationship Id="rId17" Type="http://schemas.openxmlformats.org/officeDocument/2006/relationships/image" Target="../media/image7.jpeg"/><Relationship Id="rId2" Type="http://schemas.openxmlformats.org/officeDocument/2006/relationships/tags" Target="../tags/tag54.xml"/><Relationship Id="rId16" Type="http://schemas.openxmlformats.org/officeDocument/2006/relationships/image" Target="../media/image4.png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tags" Target="../tags/tag63.xml"/><Relationship Id="rId5" Type="http://schemas.openxmlformats.org/officeDocument/2006/relationships/tags" Target="../tags/tag57.xml"/><Relationship Id="rId15" Type="http://schemas.openxmlformats.org/officeDocument/2006/relationships/image" Target="../media/image6.png"/><Relationship Id="rId10" Type="http://schemas.openxmlformats.org/officeDocument/2006/relationships/tags" Target="../tags/tag62.xml"/><Relationship Id="rId4" Type="http://schemas.openxmlformats.org/officeDocument/2006/relationships/tags" Target="../tags/tag56.xml"/><Relationship Id="rId9" Type="http://schemas.openxmlformats.org/officeDocument/2006/relationships/tags" Target="../tags/tag61.xml"/><Relationship Id="rId1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vk.com/damu.fund" TargetMode="External"/><Relationship Id="rId3" Type="http://schemas.openxmlformats.org/officeDocument/2006/relationships/hyperlink" Target="http://business.gov.kz/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://www.damu.kz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facebook.com/damu.fund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hyperlink" Target="https://twitter.com/FundDamu" TargetMode="External"/><Relationship Id="rId4" Type="http://schemas.openxmlformats.org/officeDocument/2006/relationships/hyperlink" Target="http://www.youtube.com/FundDamu" TargetMode="Externa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275">
              <a:schemeClr val="bg2">
                <a:lumMod val="90000"/>
              </a:schemeClr>
            </a:gs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779662"/>
            <a:ext cx="4680520" cy="7200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финансовые меры поддержки в рамках государственной программы поддержки и развития бизнеса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«дорожная карта бизнеса-2025»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3779912" y="4011910"/>
            <a:ext cx="2232248" cy="649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cap="all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20</a:t>
            </a:r>
            <a:r>
              <a:rPr lang="en-US" sz="1800" b="1" cap="all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sz="1800" b="1" cap="all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ru-RU" sz="1800" b="1" cap="all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1346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rallelogram 64"/>
          <p:cNvSpPr/>
          <p:nvPr/>
        </p:nvSpPr>
        <p:spPr>
          <a:xfrm>
            <a:off x="611560" y="987575"/>
            <a:ext cx="8136904" cy="792088"/>
          </a:xfrm>
          <a:prstGeom prst="snip2DiagRect">
            <a:avLst/>
          </a:prstGeom>
          <a:gradFill>
            <a:gsLst>
              <a:gs pos="9275">
                <a:schemeClr val="bg2">
                  <a:lumMod val="9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ПРОГРАММЫ: </a:t>
            </a:r>
            <a:r>
              <a:rPr lang="ru-RU" sz="1200" dirty="0">
                <a:solidFill>
                  <a:schemeClr val="tx2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Обеспечение устойчивого и сбалансированного роста регионального предпринимательства, а также поддержание действующих и создание новых постоянных рабочих </a:t>
            </a:r>
            <a:r>
              <a:rPr lang="ru-RU" sz="1200" dirty="0" smtClean="0">
                <a:solidFill>
                  <a:schemeClr val="tx2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мест</a:t>
            </a: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48264" y="4736628"/>
            <a:ext cx="2133600" cy="273844"/>
          </a:xfrm>
          <a:noFill/>
        </p:spPr>
        <p:txBody>
          <a:bodyPr/>
          <a:lstStyle/>
          <a:p>
            <a:fld id="{48CA762F-A9F5-4407-AFC4-11D3F21C1EC6}" type="slidenum">
              <a:rPr lang="ru-RU" smtClean="0"/>
              <a:t>2</a:t>
            </a:fld>
            <a:endParaRPr lang="ru-RU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899592" y="105467"/>
            <a:ext cx="4680520" cy="7772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Государственная </a:t>
            </a:r>
            <a:r>
              <a:rPr lang="ru-RU" sz="1500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</a:t>
            </a:r>
            <a:r>
              <a:rPr lang="ru-RU" sz="1500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поддержки и </a:t>
            </a:r>
            <a:r>
              <a:rPr lang="ru-RU" sz="1500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развития бизнеса </a:t>
            </a:r>
            <a:r>
              <a:rPr lang="ru-RU" sz="1500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«Дорожная </a:t>
            </a:r>
            <a:r>
              <a:rPr lang="ru-RU" sz="1500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карта </a:t>
            </a:r>
            <a:r>
              <a:rPr lang="ru-RU" sz="1500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бизнеса-2025» (ГП «ДКБ 2025»)</a:t>
            </a:r>
            <a:endParaRPr lang="ru-RU" sz="1500" dirty="0">
              <a:solidFill>
                <a:srgbClr val="002060"/>
              </a:solidFill>
              <a:latin typeface="Segoe Condensed" panose="020B0606040200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020" y="2549751"/>
            <a:ext cx="3600400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ru-RU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Направление  -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 субъектов малого, в том числе микропредпринимательства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0032" y="2549751"/>
            <a:ext cx="4032448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en-US" sz="1400" b="1" dirty="0" err="1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Направление  -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Отраслевая </a:t>
            </a:r>
            <a:r>
              <a:rPr lang="ru-RU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 предпринимателей/субъектов индустриально-инновационной деятельности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91780" y="3688847"/>
            <a:ext cx="396044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Экономика простых вещей –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механизм кредитования приоритетных проектов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1964652"/>
            <a:ext cx="3384376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Финансовые </a:t>
            </a:r>
            <a:r>
              <a:rPr lang="ru-RU" sz="2000" b="1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меры </a:t>
            </a:r>
            <a:r>
              <a:rPr lang="ru-RU" sz="2000" b="1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поддержки</a:t>
            </a:r>
            <a:r>
              <a:rPr lang="ru-RU" sz="1600" b="1" dirty="0" smtClean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600" b="1" dirty="0">
              <a:solidFill>
                <a:srgbClr val="002060"/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4428851"/>
            <a:ext cx="3744416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Arial" panose="020B0604020202020204" pitchFamily="34" charset="0"/>
              </a:rPr>
              <a:t>Субсидирование ставки купонного вознаграждения по облигациям</a:t>
            </a:r>
            <a:endParaRPr lang="ru-RU" sz="1400" dirty="0">
              <a:latin typeface="Segoe Condensed" panose="020B0606040200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45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366" y="228084"/>
            <a:ext cx="5754827" cy="59087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Субсидирование в рамках первого направления ГП «ДКБ 2025»</a:t>
            </a:r>
            <a:endParaRPr lang="ru-RU" sz="1700" dirty="0">
              <a:solidFill>
                <a:schemeClr val="tx2">
                  <a:lumMod val="75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395111"/>
            <a:ext cx="836327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200" b="1" dirty="0" smtClean="0">
                <a:solidFill>
                  <a:srgbClr val="FF000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* </a:t>
            </a:r>
            <a:r>
              <a:rPr lang="ru-RU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Первое направление ГП «ДКБ 2025» предусматривает с</a:t>
            </a:r>
            <a:r>
              <a:rPr lang="ru-RU" altLang="ru-RU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убсидирование части ставки вознаграждения/наценки </a:t>
            </a:r>
            <a:r>
              <a:rPr lang="ru-RU" altLang="ru-RU" sz="12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товар и части арендного платежа, составляющего доход исламских </a:t>
            </a:r>
            <a:r>
              <a:rPr lang="ru-RU" altLang="ru-RU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банков, по кредитам/</a:t>
            </a:r>
            <a:r>
              <a:rPr lang="ru-RU" altLang="ru-RU" sz="1200" dirty="0" err="1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микрокредитам</a:t>
            </a:r>
            <a:r>
              <a:rPr lang="ru-RU" altLang="ru-RU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/финансированию</a:t>
            </a:r>
            <a:r>
              <a:rPr lang="ru-RU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sz="1200" dirty="0" smtClean="0"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en-US" sz="1200" dirty="0" smtClean="0">
                <a:solidFill>
                  <a:srgbClr val="FF000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  <a:r>
              <a:rPr lang="en-US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Решение о кредитовании и субсидировании в рамках первого направления ГП «ДКБ 2025» принимает БВУ/МФО/исламский банк.</a:t>
            </a:r>
            <a:endParaRPr lang="ru-RU" sz="1200" dirty="0"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3</a:t>
            </a:fld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6534" y="1053505"/>
            <a:ext cx="870193" cy="78536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2548564" y="1069131"/>
            <a:ext cx="882268" cy="81846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41758" y="1069131"/>
            <a:ext cx="864096" cy="80941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075960" y="1047577"/>
            <a:ext cx="854030" cy="83878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7575329" y="1051068"/>
            <a:ext cx="929775" cy="83179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1830686"/>
            <a:ext cx="2195736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Субъекты малого, микропредпринимательства без отраслевых ограничений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1" name="Shape 927"/>
          <p:cNvGrpSpPr/>
          <p:nvPr/>
        </p:nvGrpSpPr>
        <p:grpSpPr>
          <a:xfrm>
            <a:off x="896046" y="1207546"/>
            <a:ext cx="587597" cy="435927"/>
            <a:chOff x="2599825" y="3689700"/>
            <a:chExt cx="429850" cy="360275"/>
          </a:xfrm>
        </p:grpSpPr>
        <p:sp>
          <p:nvSpPr>
            <p:cNvPr id="62" name="Shape 92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92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0" name="Овал 69"/>
          <p:cNvSpPr/>
          <p:nvPr/>
        </p:nvSpPr>
        <p:spPr>
          <a:xfrm>
            <a:off x="655431" y="2831644"/>
            <a:ext cx="870193" cy="74922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8" name="Group 79"/>
          <p:cNvGrpSpPr/>
          <p:nvPr/>
        </p:nvGrpSpPr>
        <p:grpSpPr>
          <a:xfrm flipH="1">
            <a:off x="765467" y="2860330"/>
            <a:ext cx="585890" cy="614129"/>
            <a:chOff x="-3984839" y="2307869"/>
            <a:chExt cx="506413" cy="500215"/>
          </a:xfrm>
          <a:solidFill>
            <a:schemeClr val="tx2">
              <a:lumMod val="75000"/>
            </a:schemeClr>
          </a:solidFill>
        </p:grpSpPr>
        <p:grpSp>
          <p:nvGrpSpPr>
            <p:cNvPr id="99" name="Group 80"/>
            <p:cNvGrpSpPr/>
            <p:nvPr/>
          </p:nvGrpSpPr>
          <p:grpSpPr>
            <a:xfrm>
              <a:off x="-3984839" y="2515983"/>
              <a:ext cx="506413" cy="292101"/>
              <a:chOff x="4676776" y="4564063"/>
              <a:chExt cx="506413" cy="292101"/>
            </a:xfrm>
            <a:grpFill/>
          </p:grpSpPr>
          <p:sp>
            <p:nvSpPr>
              <p:cNvPr id="114" name="Freeform 132"/>
              <p:cNvSpPr/>
              <p:nvPr/>
            </p:nvSpPr>
            <p:spPr bwMode="auto">
              <a:xfrm>
                <a:off x="5060951" y="464502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5" name="Freeform 133"/>
              <p:cNvSpPr/>
              <p:nvPr/>
            </p:nvSpPr>
            <p:spPr bwMode="auto">
              <a:xfrm>
                <a:off x="4676776" y="466566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6" name="Freeform 134"/>
              <p:cNvSpPr/>
              <p:nvPr/>
            </p:nvSpPr>
            <p:spPr bwMode="auto">
              <a:xfrm>
                <a:off x="5060951" y="467677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7" name="Freeform 135"/>
              <p:cNvSpPr/>
              <p:nvPr/>
            </p:nvSpPr>
            <p:spPr bwMode="auto">
              <a:xfrm>
                <a:off x="4676776" y="469741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4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4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8" name="Freeform 136"/>
              <p:cNvSpPr/>
              <p:nvPr/>
            </p:nvSpPr>
            <p:spPr bwMode="auto">
              <a:xfrm>
                <a:off x="5060951" y="4710113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9" name="Freeform 137"/>
              <p:cNvSpPr/>
              <p:nvPr/>
            </p:nvSpPr>
            <p:spPr bwMode="auto">
              <a:xfrm>
                <a:off x="4676776" y="4732338"/>
                <a:ext cx="250825" cy="90488"/>
              </a:xfrm>
              <a:custGeom>
                <a:avLst/>
                <a:gdLst>
                  <a:gd name="T0" fmla="*/ 158 w 158"/>
                  <a:gd name="T1" fmla="*/ 38 h 57"/>
                  <a:gd name="T2" fmla="*/ 158 w 158"/>
                  <a:gd name="T3" fmla="*/ 24 h 57"/>
                  <a:gd name="T4" fmla="*/ 83 w 158"/>
                  <a:gd name="T5" fmla="*/ 42 h 57"/>
                  <a:gd name="T6" fmla="*/ 80 w 158"/>
                  <a:gd name="T7" fmla="*/ 43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0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8"/>
                    </a:moveTo>
                    <a:lnTo>
                      <a:pt x="158" y="24"/>
                    </a:lnTo>
                    <a:lnTo>
                      <a:pt x="83" y="42"/>
                    </a:ln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0" name="Freeform 138"/>
              <p:cNvSpPr/>
              <p:nvPr/>
            </p:nvSpPr>
            <p:spPr bwMode="auto">
              <a:xfrm>
                <a:off x="5060951" y="4745038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1" name="Freeform 139"/>
              <p:cNvSpPr/>
              <p:nvPr/>
            </p:nvSpPr>
            <p:spPr bwMode="auto">
              <a:xfrm>
                <a:off x="4676776" y="4765676"/>
                <a:ext cx="250825" cy="90488"/>
              </a:xfrm>
              <a:custGeom>
                <a:avLst/>
                <a:gdLst>
                  <a:gd name="T0" fmla="*/ 83 w 158"/>
                  <a:gd name="T1" fmla="*/ 43 h 57"/>
                  <a:gd name="T2" fmla="*/ 80 w 158"/>
                  <a:gd name="T3" fmla="*/ 43 h 57"/>
                  <a:gd name="T4" fmla="*/ 78 w 158"/>
                  <a:gd name="T5" fmla="*/ 42 h 57"/>
                  <a:gd name="T6" fmla="*/ 0 w 158"/>
                  <a:gd name="T7" fmla="*/ 0 h 57"/>
                  <a:gd name="T8" fmla="*/ 0 w 158"/>
                  <a:gd name="T9" fmla="*/ 1 h 57"/>
                  <a:gd name="T10" fmla="*/ 0 w 158"/>
                  <a:gd name="T11" fmla="*/ 13 h 57"/>
                  <a:gd name="T12" fmla="*/ 81 w 158"/>
                  <a:gd name="T13" fmla="*/ 57 h 57"/>
                  <a:gd name="T14" fmla="*/ 158 w 158"/>
                  <a:gd name="T15" fmla="*/ 39 h 57"/>
                  <a:gd name="T16" fmla="*/ 158 w 158"/>
                  <a:gd name="T17" fmla="*/ 25 h 57"/>
                  <a:gd name="T18" fmla="*/ 83 w 158"/>
                  <a:gd name="T19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83" y="43"/>
                    </a:move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lnTo>
                      <a:pt x="158" y="25"/>
                    </a:lnTo>
                    <a:lnTo>
                      <a:pt x="8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2" name="Freeform 140"/>
              <p:cNvSpPr/>
              <p:nvPr/>
            </p:nvSpPr>
            <p:spPr bwMode="auto">
              <a:xfrm>
                <a:off x="4935538" y="4564063"/>
                <a:ext cx="247650" cy="98425"/>
              </a:xfrm>
              <a:custGeom>
                <a:avLst/>
                <a:gdLst>
                  <a:gd name="T0" fmla="*/ 433 w 860"/>
                  <a:gd name="T1" fmla="*/ 331 h 344"/>
                  <a:gd name="T2" fmla="*/ 433 w 860"/>
                  <a:gd name="T3" fmla="*/ 344 h 344"/>
                  <a:gd name="T4" fmla="*/ 860 w 860"/>
                  <a:gd name="T5" fmla="*/ 243 h 344"/>
                  <a:gd name="T6" fmla="*/ 410 w 860"/>
                  <a:gd name="T7" fmla="*/ 0 h 344"/>
                  <a:gd name="T8" fmla="*/ 0 w 860"/>
                  <a:gd name="T9" fmla="*/ 97 h 344"/>
                  <a:gd name="T10" fmla="*/ 55 w 860"/>
                  <a:gd name="T11" fmla="*/ 127 h 344"/>
                  <a:gd name="T12" fmla="*/ 299 w 860"/>
                  <a:gd name="T13" fmla="*/ 69 h 344"/>
                  <a:gd name="T14" fmla="*/ 302 w 860"/>
                  <a:gd name="T15" fmla="*/ 71 h 344"/>
                  <a:gd name="T16" fmla="*/ 384 w 860"/>
                  <a:gd name="T17" fmla="*/ 87 h 344"/>
                  <a:gd name="T18" fmla="*/ 439 w 860"/>
                  <a:gd name="T19" fmla="*/ 81 h 344"/>
                  <a:gd name="T20" fmla="*/ 440 w 860"/>
                  <a:gd name="T21" fmla="*/ 81 h 344"/>
                  <a:gd name="T22" fmla="*/ 667 w 860"/>
                  <a:gd name="T23" fmla="*/ 203 h 344"/>
                  <a:gd name="T24" fmla="*/ 666 w 860"/>
                  <a:gd name="T25" fmla="*/ 203 h 344"/>
                  <a:gd name="T26" fmla="*/ 638 w 860"/>
                  <a:gd name="T27" fmla="*/ 252 h 344"/>
                  <a:gd name="T28" fmla="*/ 638 w 860"/>
                  <a:gd name="T29" fmla="*/ 253 h 344"/>
                  <a:gd name="T30" fmla="*/ 396 w 860"/>
                  <a:gd name="T31" fmla="*/ 310 h 344"/>
                  <a:gd name="T32" fmla="*/ 433 w 860"/>
                  <a:gd name="T33" fmla="*/ 331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0" h="344">
                    <a:moveTo>
                      <a:pt x="433" y="331"/>
                    </a:moveTo>
                    <a:cubicBezTo>
                      <a:pt x="433" y="344"/>
                      <a:pt x="433" y="344"/>
                      <a:pt x="433" y="344"/>
                    </a:cubicBezTo>
                    <a:cubicBezTo>
                      <a:pt x="860" y="243"/>
                      <a:pt x="860" y="243"/>
                      <a:pt x="860" y="243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299" y="69"/>
                      <a:pt x="299" y="69"/>
                      <a:pt x="299" y="69"/>
                    </a:cubicBezTo>
                    <a:cubicBezTo>
                      <a:pt x="300" y="70"/>
                      <a:pt x="301" y="70"/>
                      <a:pt x="302" y="71"/>
                    </a:cubicBezTo>
                    <a:cubicBezTo>
                      <a:pt x="321" y="81"/>
                      <a:pt x="352" y="87"/>
                      <a:pt x="384" y="87"/>
                    </a:cubicBezTo>
                    <a:cubicBezTo>
                      <a:pt x="403" y="87"/>
                      <a:pt x="422" y="85"/>
                      <a:pt x="439" y="81"/>
                    </a:cubicBezTo>
                    <a:cubicBezTo>
                      <a:pt x="440" y="81"/>
                      <a:pt x="440" y="81"/>
                      <a:pt x="440" y="81"/>
                    </a:cubicBezTo>
                    <a:cubicBezTo>
                      <a:pt x="667" y="203"/>
                      <a:pt x="667" y="203"/>
                      <a:pt x="667" y="203"/>
                    </a:cubicBezTo>
                    <a:cubicBezTo>
                      <a:pt x="666" y="203"/>
                      <a:pt x="666" y="203"/>
                      <a:pt x="666" y="203"/>
                    </a:cubicBezTo>
                    <a:cubicBezTo>
                      <a:pt x="620" y="214"/>
                      <a:pt x="608" y="236"/>
                      <a:pt x="638" y="252"/>
                    </a:cubicBezTo>
                    <a:cubicBezTo>
                      <a:pt x="638" y="252"/>
                      <a:pt x="638" y="252"/>
                      <a:pt x="638" y="253"/>
                    </a:cubicBezTo>
                    <a:cubicBezTo>
                      <a:pt x="396" y="310"/>
                      <a:pt x="396" y="310"/>
                      <a:pt x="396" y="310"/>
                    </a:cubicBezTo>
                    <a:lnTo>
                      <a:pt x="433" y="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3" name="Freeform 141"/>
              <p:cNvSpPr/>
              <p:nvPr/>
            </p:nvSpPr>
            <p:spPr bwMode="auto">
              <a:xfrm>
                <a:off x="4676776" y="4624388"/>
                <a:ext cx="246063" cy="98425"/>
              </a:xfrm>
              <a:custGeom>
                <a:avLst/>
                <a:gdLst>
                  <a:gd name="T0" fmla="*/ 859 w 859"/>
                  <a:gd name="T1" fmla="*/ 243 h 340"/>
                  <a:gd name="T2" fmla="*/ 805 w 859"/>
                  <a:gd name="T3" fmla="*/ 213 h 340"/>
                  <a:gd name="T4" fmla="*/ 565 w 859"/>
                  <a:gd name="T5" fmla="*/ 270 h 340"/>
                  <a:gd name="T6" fmla="*/ 565 w 859"/>
                  <a:gd name="T7" fmla="*/ 270 h 340"/>
                  <a:gd name="T8" fmla="*/ 482 w 859"/>
                  <a:gd name="T9" fmla="*/ 254 h 340"/>
                  <a:gd name="T10" fmla="*/ 427 w 859"/>
                  <a:gd name="T11" fmla="*/ 260 h 340"/>
                  <a:gd name="T12" fmla="*/ 423 w 859"/>
                  <a:gd name="T13" fmla="*/ 261 h 340"/>
                  <a:gd name="T14" fmla="*/ 196 w 859"/>
                  <a:gd name="T15" fmla="*/ 139 h 340"/>
                  <a:gd name="T16" fmla="*/ 201 w 859"/>
                  <a:gd name="T17" fmla="*/ 138 h 340"/>
                  <a:gd name="T18" fmla="*/ 229 w 859"/>
                  <a:gd name="T19" fmla="*/ 88 h 340"/>
                  <a:gd name="T20" fmla="*/ 225 w 859"/>
                  <a:gd name="T21" fmla="*/ 87 h 340"/>
                  <a:gd name="T22" fmla="*/ 464 w 859"/>
                  <a:gd name="T23" fmla="*/ 30 h 340"/>
                  <a:gd name="T24" fmla="*/ 410 w 859"/>
                  <a:gd name="T25" fmla="*/ 0 h 340"/>
                  <a:gd name="T26" fmla="*/ 0 w 859"/>
                  <a:gd name="T27" fmla="*/ 97 h 340"/>
                  <a:gd name="T28" fmla="*/ 450 w 859"/>
                  <a:gd name="T29" fmla="*/ 340 h 340"/>
                  <a:gd name="T30" fmla="*/ 859 w 859"/>
                  <a:gd name="T31" fmla="*/ 24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9" h="340">
                    <a:moveTo>
                      <a:pt x="859" y="243"/>
                    </a:moveTo>
                    <a:cubicBezTo>
                      <a:pt x="805" y="213"/>
                      <a:pt x="805" y="213"/>
                      <a:pt x="805" y="213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46" y="259"/>
                      <a:pt x="514" y="254"/>
                      <a:pt x="482" y="254"/>
                    </a:cubicBezTo>
                    <a:cubicBezTo>
                      <a:pt x="463" y="254"/>
                      <a:pt x="444" y="256"/>
                      <a:pt x="427" y="260"/>
                    </a:cubicBezTo>
                    <a:cubicBezTo>
                      <a:pt x="426" y="260"/>
                      <a:pt x="424" y="261"/>
                      <a:pt x="423" y="261"/>
                    </a:cubicBezTo>
                    <a:cubicBezTo>
                      <a:pt x="196" y="139"/>
                      <a:pt x="196" y="139"/>
                      <a:pt x="196" y="139"/>
                    </a:cubicBezTo>
                    <a:cubicBezTo>
                      <a:pt x="198" y="138"/>
                      <a:pt x="199" y="138"/>
                      <a:pt x="201" y="138"/>
                    </a:cubicBezTo>
                    <a:cubicBezTo>
                      <a:pt x="247" y="127"/>
                      <a:pt x="259" y="105"/>
                      <a:pt x="229" y="88"/>
                    </a:cubicBezTo>
                    <a:cubicBezTo>
                      <a:pt x="228" y="88"/>
                      <a:pt x="226" y="87"/>
                      <a:pt x="225" y="87"/>
                    </a:cubicBezTo>
                    <a:cubicBezTo>
                      <a:pt x="464" y="30"/>
                      <a:pt x="464" y="30"/>
                      <a:pt x="464" y="3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450" y="340"/>
                      <a:pt x="450" y="340"/>
                      <a:pt x="450" y="340"/>
                    </a:cubicBezTo>
                    <a:lnTo>
                      <a:pt x="859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4" name="Freeform 142"/>
              <p:cNvSpPr/>
              <p:nvPr/>
            </p:nvSpPr>
            <p:spPr bwMode="auto">
              <a:xfrm>
                <a:off x="4816476" y="4597401"/>
                <a:ext cx="230188" cy="223838"/>
              </a:xfrm>
              <a:custGeom>
                <a:avLst/>
                <a:gdLst>
                  <a:gd name="T0" fmla="*/ 0 w 145"/>
                  <a:gd name="T1" fmla="*/ 16 h 141"/>
                  <a:gd name="T2" fmla="*/ 78 w 145"/>
                  <a:gd name="T3" fmla="*/ 58 h 141"/>
                  <a:gd name="T4" fmla="*/ 78 w 145"/>
                  <a:gd name="T5" fmla="*/ 141 h 141"/>
                  <a:gd name="T6" fmla="*/ 145 w 145"/>
                  <a:gd name="T7" fmla="*/ 125 h 141"/>
                  <a:gd name="T8" fmla="*/ 145 w 145"/>
                  <a:gd name="T9" fmla="*/ 43 h 141"/>
                  <a:gd name="T10" fmla="*/ 66 w 145"/>
                  <a:gd name="T11" fmla="*/ 0 h 141"/>
                  <a:gd name="T12" fmla="*/ 0 w 145"/>
                  <a:gd name="T1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41">
                    <a:moveTo>
                      <a:pt x="0" y="16"/>
                    </a:moveTo>
                    <a:lnTo>
                      <a:pt x="78" y="58"/>
                    </a:lnTo>
                    <a:lnTo>
                      <a:pt x="78" y="141"/>
                    </a:lnTo>
                    <a:lnTo>
                      <a:pt x="145" y="125"/>
                    </a:lnTo>
                    <a:lnTo>
                      <a:pt x="145" y="43"/>
                    </a:lnTo>
                    <a:lnTo>
                      <a:pt x="66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  <p:grpSp>
          <p:nvGrpSpPr>
            <p:cNvPr id="100" name="Group 81"/>
            <p:cNvGrpSpPr/>
            <p:nvPr/>
          </p:nvGrpSpPr>
          <p:grpSpPr>
            <a:xfrm>
              <a:off x="-3931341" y="2307869"/>
              <a:ext cx="292100" cy="279400"/>
              <a:chOff x="-3931341" y="2307869"/>
              <a:chExt cx="292100" cy="279400"/>
            </a:xfrm>
            <a:grpFill/>
          </p:grpSpPr>
          <p:sp>
            <p:nvSpPr>
              <p:cNvPr id="101" name="Freeform 1236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-3815803" y="2502305"/>
                <a:ext cx="61024" cy="31044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0" y="16"/>
                  </a:cxn>
                  <a:cxn ang="0">
                    <a:pos x="32" y="15"/>
                  </a:cxn>
                  <a:cxn ang="0">
                    <a:pos x="32" y="2"/>
                  </a:cxn>
                  <a:cxn ang="0">
                    <a:pos x="20" y="3"/>
                  </a:cxn>
                </a:cxnLst>
                <a:rect l="0" t="0" r="r" b="b"/>
                <a:pathLst>
                  <a:path w="32" h="16">
                    <a:moveTo>
                      <a:pt x="20" y="3"/>
                    </a:moveTo>
                    <a:cubicBezTo>
                      <a:pt x="13" y="3"/>
                      <a:pt x="7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3"/>
                      <a:pt x="0" y="7"/>
                      <a:pt x="0" y="12"/>
                    </a:cubicBezTo>
                    <a:cubicBezTo>
                      <a:pt x="5" y="14"/>
                      <a:pt x="12" y="16"/>
                      <a:pt x="20" y="16"/>
                    </a:cubicBezTo>
                    <a:cubicBezTo>
                      <a:pt x="24" y="16"/>
                      <a:pt x="29" y="15"/>
                      <a:pt x="32" y="15"/>
                    </a:cubicBezTo>
                    <a:cubicBezTo>
                      <a:pt x="32" y="12"/>
                      <a:pt x="32" y="8"/>
                      <a:pt x="32" y="2"/>
                    </a:cubicBezTo>
                    <a:cubicBezTo>
                      <a:pt x="28" y="3"/>
                      <a:pt x="24" y="3"/>
                      <a:pt x="2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2" name="Freeform 1237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-3829635" y="2307869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3"/>
                      <a:pt x="3" y="5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3" name="Freeform 123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-3829635" y="2346266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5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8"/>
                      <a:pt x="54" y="6"/>
                      <a:pt x="54" y="5"/>
                    </a:cubicBezTo>
                    <a:cubicBezTo>
                      <a:pt x="54" y="3"/>
                      <a:pt x="54" y="2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4" name="Freeform 1239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-3829635" y="2380578"/>
                <a:ext cx="104147" cy="40848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42" y="15"/>
                  </a:cxn>
                  <a:cxn ang="0">
                    <a:pos x="50" y="10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1">
                    <a:moveTo>
                      <a:pt x="7" y="18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40" y="18"/>
                      <a:pt x="41" y="16"/>
                      <a:pt x="42" y="15"/>
                    </a:cubicBezTo>
                    <a:cubicBezTo>
                      <a:pt x="44" y="13"/>
                      <a:pt x="47" y="11"/>
                      <a:pt x="50" y="10"/>
                    </a:cubicBezTo>
                    <a:cubicBezTo>
                      <a:pt x="51" y="9"/>
                      <a:pt x="53" y="9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5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5" name="Freeform 1240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-3829635" y="2419792"/>
                <a:ext cx="74856" cy="40031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39" y="6"/>
                  </a:cxn>
                  <a:cxn ang="0">
                    <a:pos x="27" y="7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</a:cxnLst>
                <a:rect l="0" t="0" r="r" b="b"/>
                <a:pathLst>
                  <a:path w="39" h="21">
                    <a:moveTo>
                      <a:pt x="7" y="17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39" y="14"/>
                      <a:pt x="39" y="9"/>
                      <a:pt x="39" y="6"/>
                    </a:cubicBezTo>
                    <a:cubicBezTo>
                      <a:pt x="35" y="7"/>
                      <a:pt x="31" y="7"/>
                      <a:pt x="27" y="7"/>
                    </a:cubicBezTo>
                    <a:cubicBezTo>
                      <a:pt x="20" y="7"/>
                      <a:pt x="14" y="6"/>
                      <a:pt x="9" y="4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6" name="Freeform 1241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-3829635" y="2456556"/>
                <a:ext cx="74856" cy="41665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7" y="18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39" y="21"/>
                  </a:cxn>
                  <a:cxn ang="0">
                    <a:pos x="39" y="6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13"/>
                  </a:cxn>
                </a:cxnLst>
                <a:rect l="0" t="0" r="r" b="b"/>
                <a:pathLst>
                  <a:path w="39" h="22">
                    <a:moveTo>
                      <a:pt x="4" y="13"/>
                    </a:moveTo>
                    <a:cubicBezTo>
                      <a:pt x="5" y="14"/>
                      <a:pt x="6" y="16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1" y="22"/>
                      <a:pt x="36" y="21"/>
                      <a:pt x="39" y="21"/>
                    </a:cubicBezTo>
                    <a:cubicBezTo>
                      <a:pt x="39" y="16"/>
                      <a:pt x="39" y="11"/>
                      <a:pt x="39" y="6"/>
                    </a:cubicBezTo>
                    <a:cubicBezTo>
                      <a:pt x="35" y="7"/>
                      <a:pt x="31" y="8"/>
                      <a:pt x="27" y="8"/>
                    </a:cubicBezTo>
                    <a:cubicBezTo>
                      <a:pt x="20" y="8"/>
                      <a:pt x="14" y="7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7"/>
                      <a:pt x="0" y="9"/>
                    </a:cubicBezTo>
                    <a:cubicBezTo>
                      <a:pt x="1" y="10"/>
                      <a:pt x="3" y="11"/>
                      <a:pt x="4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7" name="Freeform 12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-3743388" y="2475346"/>
                <a:ext cx="104147" cy="42482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1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2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1"/>
                    </a:cubicBezTo>
                    <a:cubicBezTo>
                      <a:pt x="0" y="4"/>
                      <a:pt x="0" y="8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8"/>
                      <a:pt x="54" y="4"/>
                      <a:pt x="54" y="0"/>
                    </a:cubicBezTo>
                    <a:cubicBezTo>
                      <a:pt x="53" y="2"/>
                      <a:pt x="51" y="3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8" name="Freeform 1243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-3743388" y="2441033"/>
                <a:ext cx="104147" cy="3839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" y="13"/>
                  </a:cxn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0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1" y="13"/>
                    </a:cubicBezTo>
                    <a:cubicBezTo>
                      <a:pt x="3" y="14"/>
                      <a:pt x="4" y="15"/>
                      <a:pt x="7" y="16"/>
                    </a:cubicBezTo>
                    <a:cubicBezTo>
                      <a:pt x="12" y="19"/>
                      <a:pt x="19" y="20"/>
                      <a:pt x="27" y="20"/>
                    </a:cubicBezTo>
                    <a:cubicBezTo>
                      <a:pt x="33" y="20"/>
                      <a:pt x="39" y="19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6"/>
                      <a:pt x="54" y="3"/>
                      <a:pt x="54" y="0"/>
                    </a:cubicBezTo>
                    <a:cubicBezTo>
                      <a:pt x="53" y="2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9" name="Freeform 1244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-3743388" y="2513743"/>
                <a:ext cx="104147" cy="40848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1">
                    <a:moveTo>
                      <a:pt x="50" y="3"/>
                    </a:moveTo>
                    <a:cubicBezTo>
                      <a:pt x="44" y="6"/>
                      <a:pt x="36" y="7"/>
                      <a:pt x="27" y="7"/>
                    </a:cubicBezTo>
                    <a:cubicBezTo>
                      <a:pt x="21" y="7"/>
                      <a:pt x="15" y="6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5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3" y="14"/>
                      <a:pt x="4" y="16"/>
                      <a:pt x="7" y="17"/>
                    </a:cubicBezTo>
                    <a:cubicBezTo>
                      <a:pt x="12" y="19"/>
                      <a:pt x="19" y="21"/>
                      <a:pt x="27" y="21"/>
                    </a:cubicBezTo>
                    <a:cubicBezTo>
                      <a:pt x="33" y="21"/>
                      <a:pt x="39" y="20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0" name="Freeform 1245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-3743388" y="2401819"/>
                <a:ext cx="104147" cy="42482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5"/>
                  </a:cxn>
                  <a:cxn ang="0">
                    <a:pos x="54" y="11"/>
                  </a:cxn>
                  <a:cxn ang="0">
                    <a:pos x="53" y="8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</a:cxnLst>
                <a:rect l="0" t="0" r="r" b="b"/>
                <a:pathLst>
                  <a:path w="54" h="22">
                    <a:moveTo>
                      <a:pt x="11" y="2"/>
                    </a:moveTo>
                    <a:cubicBezTo>
                      <a:pt x="7" y="4"/>
                      <a:pt x="3" y="6"/>
                      <a:pt x="1" y="8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5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1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9"/>
                      <a:pt x="51" y="17"/>
                      <a:pt x="53" y="15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8"/>
                    </a:cubicBezTo>
                    <a:cubicBezTo>
                      <a:pt x="52" y="6"/>
                      <a:pt x="50" y="5"/>
                      <a:pt x="47" y="4"/>
                    </a:cubicBezTo>
                    <a:cubicBezTo>
                      <a:pt x="42" y="2"/>
                      <a:pt x="35" y="0"/>
                      <a:pt x="27" y="0"/>
                    </a:cubicBezTo>
                    <a:cubicBezTo>
                      <a:pt x="21" y="0"/>
                      <a:pt x="16" y="1"/>
                      <a:pt x="1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1" name="Freeform 1246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-3931341" y="2547238"/>
                <a:ext cx="104147" cy="40031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49" y="3"/>
                  </a:cxn>
                </a:cxnLst>
                <a:rect l="0" t="0" r="r" b="b"/>
                <a:pathLst>
                  <a:path w="54" h="21">
                    <a:moveTo>
                      <a:pt x="49" y="3"/>
                    </a:move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ubicBezTo>
                      <a:pt x="12" y="20"/>
                      <a:pt x="19" y="21"/>
                      <a:pt x="27" y="21"/>
                    </a:cubicBezTo>
                    <a:cubicBezTo>
                      <a:pt x="33" y="21"/>
                      <a:pt x="38" y="20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2" name="Freeform 1247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-3931341" y="2473712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20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4"/>
                      <a:pt x="3" y="6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3" name="Freeform 1248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-3931341" y="2512109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9"/>
                      <a:pt x="54" y="8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</p:grpSp>
      <p:sp>
        <p:nvSpPr>
          <p:cNvPr id="125" name="Овал 124"/>
          <p:cNvSpPr/>
          <p:nvPr/>
        </p:nvSpPr>
        <p:spPr>
          <a:xfrm>
            <a:off x="5875874" y="2815830"/>
            <a:ext cx="870660" cy="77670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6" name="Shape 777"/>
          <p:cNvGrpSpPr/>
          <p:nvPr/>
        </p:nvGrpSpPr>
        <p:grpSpPr>
          <a:xfrm>
            <a:off x="6042599" y="3015282"/>
            <a:ext cx="576064" cy="464575"/>
            <a:chOff x="5983625" y="301625"/>
            <a:chExt cx="403000" cy="395050"/>
          </a:xfrm>
        </p:grpSpPr>
        <p:sp>
          <p:nvSpPr>
            <p:cNvPr id="127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Овал 70"/>
          <p:cNvSpPr/>
          <p:nvPr/>
        </p:nvSpPr>
        <p:spPr>
          <a:xfrm>
            <a:off x="7612006" y="2790375"/>
            <a:ext cx="868082" cy="76557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Shape 777"/>
          <p:cNvGrpSpPr/>
          <p:nvPr/>
        </p:nvGrpSpPr>
        <p:grpSpPr>
          <a:xfrm>
            <a:off x="7752184" y="2956796"/>
            <a:ext cx="576064" cy="464575"/>
            <a:chOff x="5983625" y="301625"/>
            <a:chExt cx="403000" cy="395050"/>
          </a:xfrm>
        </p:grpSpPr>
        <p:sp>
          <p:nvSpPr>
            <p:cNvPr id="73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7" name="Shape 855"/>
          <p:cNvGrpSpPr/>
          <p:nvPr/>
        </p:nvGrpSpPr>
        <p:grpSpPr>
          <a:xfrm>
            <a:off x="6257395" y="1191733"/>
            <a:ext cx="541040" cy="515351"/>
            <a:chOff x="5970800" y="1619250"/>
            <a:chExt cx="428650" cy="456725"/>
          </a:xfrm>
        </p:grpSpPr>
        <p:sp>
          <p:nvSpPr>
            <p:cNvPr id="148" name="Shape 85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85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85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85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86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9" name="Прямоугольник 158"/>
          <p:cNvSpPr/>
          <p:nvPr/>
        </p:nvSpPr>
        <p:spPr>
          <a:xfrm>
            <a:off x="2123728" y="1919843"/>
            <a:ext cx="1891045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Ставка вознаграждения по кредиту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(базовая ставка НБРК + 8,5%), конечная ставка на заемщика 6%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927573" y="1917910"/>
            <a:ext cx="1948301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Ставка вознаграждения по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микрокредиту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 28%, из них субсидий 50%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5846275" y="1894020"/>
            <a:ext cx="162957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Целевое назначение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инвестиции и ПОС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401472" y="1907257"/>
            <a:ext cx="138414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Валюта кредита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тенге </a:t>
            </a:r>
          </a:p>
        </p:txBody>
      </p:sp>
      <p:sp>
        <p:nvSpPr>
          <p:cNvPr id="163" name="Прямоугольник 162"/>
          <p:cNvSpPr/>
          <p:nvPr/>
        </p:nvSpPr>
        <p:spPr>
          <a:xfrm>
            <a:off x="143400" y="3608757"/>
            <a:ext cx="2125723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Максимальная сумма кредита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инвестиции - до 20 млн. тенге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5316725" y="3675755"/>
            <a:ext cx="184891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 на инвестиции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3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7211928" y="3675993"/>
            <a:ext cx="172819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 на ПОС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2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2" name="Picture 8" descr="Средства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872" y="1182176"/>
            <a:ext cx="573303" cy="66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Овал 154"/>
          <p:cNvSpPr/>
          <p:nvPr/>
        </p:nvSpPr>
        <p:spPr>
          <a:xfrm>
            <a:off x="3741990" y="2876698"/>
            <a:ext cx="870193" cy="74922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56" name="Group 79"/>
          <p:cNvGrpSpPr/>
          <p:nvPr/>
        </p:nvGrpSpPr>
        <p:grpSpPr>
          <a:xfrm flipH="1">
            <a:off x="3894110" y="2978407"/>
            <a:ext cx="585890" cy="614129"/>
            <a:chOff x="-3984839" y="2307869"/>
            <a:chExt cx="506413" cy="500215"/>
          </a:xfrm>
          <a:solidFill>
            <a:schemeClr val="tx2">
              <a:lumMod val="75000"/>
            </a:schemeClr>
          </a:solidFill>
        </p:grpSpPr>
        <p:grpSp>
          <p:nvGrpSpPr>
            <p:cNvPr id="157" name="Group 80"/>
            <p:cNvGrpSpPr/>
            <p:nvPr/>
          </p:nvGrpSpPr>
          <p:grpSpPr>
            <a:xfrm>
              <a:off x="-3984839" y="2515983"/>
              <a:ext cx="506413" cy="292101"/>
              <a:chOff x="4676776" y="4564063"/>
              <a:chExt cx="506413" cy="292101"/>
            </a:xfrm>
            <a:grpFill/>
          </p:grpSpPr>
          <p:sp>
            <p:nvSpPr>
              <p:cNvPr id="181" name="Freeform 132"/>
              <p:cNvSpPr/>
              <p:nvPr/>
            </p:nvSpPr>
            <p:spPr bwMode="auto">
              <a:xfrm>
                <a:off x="5060951" y="464502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2" name="Freeform 133"/>
              <p:cNvSpPr/>
              <p:nvPr/>
            </p:nvSpPr>
            <p:spPr bwMode="auto">
              <a:xfrm>
                <a:off x="4676776" y="466566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3" name="Freeform 134"/>
              <p:cNvSpPr/>
              <p:nvPr/>
            </p:nvSpPr>
            <p:spPr bwMode="auto">
              <a:xfrm>
                <a:off x="5060951" y="467677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4" name="Freeform 135"/>
              <p:cNvSpPr/>
              <p:nvPr/>
            </p:nvSpPr>
            <p:spPr bwMode="auto">
              <a:xfrm>
                <a:off x="4676776" y="469741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4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4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5" name="Freeform 136"/>
              <p:cNvSpPr/>
              <p:nvPr/>
            </p:nvSpPr>
            <p:spPr bwMode="auto">
              <a:xfrm>
                <a:off x="5060951" y="4710113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6" name="Freeform 137"/>
              <p:cNvSpPr/>
              <p:nvPr/>
            </p:nvSpPr>
            <p:spPr bwMode="auto">
              <a:xfrm>
                <a:off x="4676776" y="4732338"/>
                <a:ext cx="250825" cy="90488"/>
              </a:xfrm>
              <a:custGeom>
                <a:avLst/>
                <a:gdLst>
                  <a:gd name="T0" fmla="*/ 158 w 158"/>
                  <a:gd name="T1" fmla="*/ 38 h 57"/>
                  <a:gd name="T2" fmla="*/ 158 w 158"/>
                  <a:gd name="T3" fmla="*/ 24 h 57"/>
                  <a:gd name="T4" fmla="*/ 83 w 158"/>
                  <a:gd name="T5" fmla="*/ 42 h 57"/>
                  <a:gd name="T6" fmla="*/ 80 w 158"/>
                  <a:gd name="T7" fmla="*/ 43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0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8"/>
                    </a:moveTo>
                    <a:lnTo>
                      <a:pt x="158" y="24"/>
                    </a:lnTo>
                    <a:lnTo>
                      <a:pt x="83" y="42"/>
                    </a:ln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7" name="Freeform 138"/>
              <p:cNvSpPr/>
              <p:nvPr/>
            </p:nvSpPr>
            <p:spPr bwMode="auto">
              <a:xfrm>
                <a:off x="5060951" y="4745038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8" name="Freeform 139"/>
              <p:cNvSpPr/>
              <p:nvPr/>
            </p:nvSpPr>
            <p:spPr bwMode="auto">
              <a:xfrm>
                <a:off x="4676776" y="4765676"/>
                <a:ext cx="250825" cy="90488"/>
              </a:xfrm>
              <a:custGeom>
                <a:avLst/>
                <a:gdLst>
                  <a:gd name="T0" fmla="*/ 83 w 158"/>
                  <a:gd name="T1" fmla="*/ 43 h 57"/>
                  <a:gd name="T2" fmla="*/ 80 w 158"/>
                  <a:gd name="T3" fmla="*/ 43 h 57"/>
                  <a:gd name="T4" fmla="*/ 78 w 158"/>
                  <a:gd name="T5" fmla="*/ 42 h 57"/>
                  <a:gd name="T6" fmla="*/ 0 w 158"/>
                  <a:gd name="T7" fmla="*/ 0 h 57"/>
                  <a:gd name="T8" fmla="*/ 0 w 158"/>
                  <a:gd name="T9" fmla="*/ 1 h 57"/>
                  <a:gd name="T10" fmla="*/ 0 w 158"/>
                  <a:gd name="T11" fmla="*/ 13 h 57"/>
                  <a:gd name="T12" fmla="*/ 81 w 158"/>
                  <a:gd name="T13" fmla="*/ 57 h 57"/>
                  <a:gd name="T14" fmla="*/ 158 w 158"/>
                  <a:gd name="T15" fmla="*/ 39 h 57"/>
                  <a:gd name="T16" fmla="*/ 158 w 158"/>
                  <a:gd name="T17" fmla="*/ 25 h 57"/>
                  <a:gd name="T18" fmla="*/ 83 w 158"/>
                  <a:gd name="T19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83" y="43"/>
                    </a:move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lnTo>
                      <a:pt x="158" y="25"/>
                    </a:lnTo>
                    <a:lnTo>
                      <a:pt x="8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9" name="Freeform 140"/>
              <p:cNvSpPr/>
              <p:nvPr/>
            </p:nvSpPr>
            <p:spPr bwMode="auto">
              <a:xfrm>
                <a:off x="4935538" y="4564063"/>
                <a:ext cx="247650" cy="98425"/>
              </a:xfrm>
              <a:custGeom>
                <a:avLst/>
                <a:gdLst>
                  <a:gd name="T0" fmla="*/ 433 w 860"/>
                  <a:gd name="T1" fmla="*/ 331 h 344"/>
                  <a:gd name="T2" fmla="*/ 433 w 860"/>
                  <a:gd name="T3" fmla="*/ 344 h 344"/>
                  <a:gd name="T4" fmla="*/ 860 w 860"/>
                  <a:gd name="T5" fmla="*/ 243 h 344"/>
                  <a:gd name="T6" fmla="*/ 410 w 860"/>
                  <a:gd name="T7" fmla="*/ 0 h 344"/>
                  <a:gd name="T8" fmla="*/ 0 w 860"/>
                  <a:gd name="T9" fmla="*/ 97 h 344"/>
                  <a:gd name="T10" fmla="*/ 55 w 860"/>
                  <a:gd name="T11" fmla="*/ 127 h 344"/>
                  <a:gd name="T12" fmla="*/ 299 w 860"/>
                  <a:gd name="T13" fmla="*/ 69 h 344"/>
                  <a:gd name="T14" fmla="*/ 302 w 860"/>
                  <a:gd name="T15" fmla="*/ 71 h 344"/>
                  <a:gd name="T16" fmla="*/ 384 w 860"/>
                  <a:gd name="T17" fmla="*/ 87 h 344"/>
                  <a:gd name="T18" fmla="*/ 439 w 860"/>
                  <a:gd name="T19" fmla="*/ 81 h 344"/>
                  <a:gd name="T20" fmla="*/ 440 w 860"/>
                  <a:gd name="T21" fmla="*/ 81 h 344"/>
                  <a:gd name="T22" fmla="*/ 667 w 860"/>
                  <a:gd name="T23" fmla="*/ 203 h 344"/>
                  <a:gd name="T24" fmla="*/ 666 w 860"/>
                  <a:gd name="T25" fmla="*/ 203 h 344"/>
                  <a:gd name="T26" fmla="*/ 638 w 860"/>
                  <a:gd name="T27" fmla="*/ 252 h 344"/>
                  <a:gd name="T28" fmla="*/ 638 w 860"/>
                  <a:gd name="T29" fmla="*/ 253 h 344"/>
                  <a:gd name="T30" fmla="*/ 396 w 860"/>
                  <a:gd name="T31" fmla="*/ 310 h 344"/>
                  <a:gd name="T32" fmla="*/ 433 w 860"/>
                  <a:gd name="T33" fmla="*/ 331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0" h="344">
                    <a:moveTo>
                      <a:pt x="433" y="331"/>
                    </a:moveTo>
                    <a:cubicBezTo>
                      <a:pt x="433" y="344"/>
                      <a:pt x="433" y="344"/>
                      <a:pt x="433" y="344"/>
                    </a:cubicBezTo>
                    <a:cubicBezTo>
                      <a:pt x="860" y="243"/>
                      <a:pt x="860" y="243"/>
                      <a:pt x="860" y="243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299" y="69"/>
                      <a:pt x="299" y="69"/>
                      <a:pt x="299" y="69"/>
                    </a:cubicBezTo>
                    <a:cubicBezTo>
                      <a:pt x="300" y="70"/>
                      <a:pt x="301" y="70"/>
                      <a:pt x="302" y="71"/>
                    </a:cubicBezTo>
                    <a:cubicBezTo>
                      <a:pt x="321" y="81"/>
                      <a:pt x="352" y="87"/>
                      <a:pt x="384" y="87"/>
                    </a:cubicBezTo>
                    <a:cubicBezTo>
                      <a:pt x="403" y="87"/>
                      <a:pt x="422" y="85"/>
                      <a:pt x="439" y="81"/>
                    </a:cubicBezTo>
                    <a:cubicBezTo>
                      <a:pt x="440" y="81"/>
                      <a:pt x="440" y="81"/>
                      <a:pt x="440" y="81"/>
                    </a:cubicBezTo>
                    <a:cubicBezTo>
                      <a:pt x="667" y="203"/>
                      <a:pt x="667" y="203"/>
                      <a:pt x="667" y="203"/>
                    </a:cubicBezTo>
                    <a:cubicBezTo>
                      <a:pt x="666" y="203"/>
                      <a:pt x="666" y="203"/>
                      <a:pt x="666" y="203"/>
                    </a:cubicBezTo>
                    <a:cubicBezTo>
                      <a:pt x="620" y="214"/>
                      <a:pt x="608" y="236"/>
                      <a:pt x="638" y="252"/>
                    </a:cubicBezTo>
                    <a:cubicBezTo>
                      <a:pt x="638" y="252"/>
                      <a:pt x="638" y="252"/>
                      <a:pt x="638" y="253"/>
                    </a:cubicBezTo>
                    <a:cubicBezTo>
                      <a:pt x="396" y="310"/>
                      <a:pt x="396" y="310"/>
                      <a:pt x="396" y="310"/>
                    </a:cubicBezTo>
                    <a:lnTo>
                      <a:pt x="433" y="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90" name="Freeform 141"/>
              <p:cNvSpPr/>
              <p:nvPr/>
            </p:nvSpPr>
            <p:spPr bwMode="auto">
              <a:xfrm>
                <a:off x="4676776" y="4624388"/>
                <a:ext cx="246063" cy="98425"/>
              </a:xfrm>
              <a:custGeom>
                <a:avLst/>
                <a:gdLst>
                  <a:gd name="T0" fmla="*/ 859 w 859"/>
                  <a:gd name="T1" fmla="*/ 243 h 340"/>
                  <a:gd name="T2" fmla="*/ 805 w 859"/>
                  <a:gd name="T3" fmla="*/ 213 h 340"/>
                  <a:gd name="T4" fmla="*/ 565 w 859"/>
                  <a:gd name="T5" fmla="*/ 270 h 340"/>
                  <a:gd name="T6" fmla="*/ 565 w 859"/>
                  <a:gd name="T7" fmla="*/ 270 h 340"/>
                  <a:gd name="T8" fmla="*/ 482 w 859"/>
                  <a:gd name="T9" fmla="*/ 254 h 340"/>
                  <a:gd name="T10" fmla="*/ 427 w 859"/>
                  <a:gd name="T11" fmla="*/ 260 h 340"/>
                  <a:gd name="T12" fmla="*/ 423 w 859"/>
                  <a:gd name="T13" fmla="*/ 261 h 340"/>
                  <a:gd name="T14" fmla="*/ 196 w 859"/>
                  <a:gd name="T15" fmla="*/ 139 h 340"/>
                  <a:gd name="T16" fmla="*/ 201 w 859"/>
                  <a:gd name="T17" fmla="*/ 138 h 340"/>
                  <a:gd name="T18" fmla="*/ 229 w 859"/>
                  <a:gd name="T19" fmla="*/ 88 h 340"/>
                  <a:gd name="T20" fmla="*/ 225 w 859"/>
                  <a:gd name="T21" fmla="*/ 87 h 340"/>
                  <a:gd name="T22" fmla="*/ 464 w 859"/>
                  <a:gd name="T23" fmla="*/ 30 h 340"/>
                  <a:gd name="T24" fmla="*/ 410 w 859"/>
                  <a:gd name="T25" fmla="*/ 0 h 340"/>
                  <a:gd name="T26" fmla="*/ 0 w 859"/>
                  <a:gd name="T27" fmla="*/ 97 h 340"/>
                  <a:gd name="T28" fmla="*/ 450 w 859"/>
                  <a:gd name="T29" fmla="*/ 340 h 340"/>
                  <a:gd name="T30" fmla="*/ 859 w 859"/>
                  <a:gd name="T31" fmla="*/ 24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9" h="340">
                    <a:moveTo>
                      <a:pt x="859" y="243"/>
                    </a:moveTo>
                    <a:cubicBezTo>
                      <a:pt x="805" y="213"/>
                      <a:pt x="805" y="213"/>
                      <a:pt x="805" y="213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46" y="259"/>
                      <a:pt x="514" y="254"/>
                      <a:pt x="482" y="254"/>
                    </a:cubicBezTo>
                    <a:cubicBezTo>
                      <a:pt x="463" y="254"/>
                      <a:pt x="444" y="256"/>
                      <a:pt x="427" y="260"/>
                    </a:cubicBezTo>
                    <a:cubicBezTo>
                      <a:pt x="426" y="260"/>
                      <a:pt x="424" y="261"/>
                      <a:pt x="423" y="261"/>
                    </a:cubicBezTo>
                    <a:cubicBezTo>
                      <a:pt x="196" y="139"/>
                      <a:pt x="196" y="139"/>
                      <a:pt x="196" y="139"/>
                    </a:cubicBezTo>
                    <a:cubicBezTo>
                      <a:pt x="198" y="138"/>
                      <a:pt x="199" y="138"/>
                      <a:pt x="201" y="138"/>
                    </a:cubicBezTo>
                    <a:cubicBezTo>
                      <a:pt x="247" y="127"/>
                      <a:pt x="259" y="105"/>
                      <a:pt x="229" y="88"/>
                    </a:cubicBezTo>
                    <a:cubicBezTo>
                      <a:pt x="228" y="88"/>
                      <a:pt x="226" y="87"/>
                      <a:pt x="225" y="87"/>
                    </a:cubicBezTo>
                    <a:cubicBezTo>
                      <a:pt x="464" y="30"/>
                      <a:pt x="464" y="30"/>
                      <a:pt x="464" y="3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450" y="340"/>
                      <a:pt x="450" y="340"/>
                      <a:pt x="450" y="340"/>
                    </a:cubicBezTo>
                    <a:lnTo>
                      <a:pt x="859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91" name="Freeform 142"/>
              <p:cNvSpPr/>
              <p:nvPr/>
            </p:nvSpPr>
            <p:spPr bwMode="auto">
              <a:xfrm>
                <a:off x="4816476" y="4597401"/>
                <a:ext cx="230188" cy="223838"/>
              </a:xfrm>
              <a:custGeom>
                <a:avLst/>
                <a:gdLst>
                  <a:gd name="T0" fmla="*/ 0 w 145"/>
                  <a:gd name="T1" fmla="*/ 16 h 141"/>
                  <a:gd name="T2" fmla="*/ 78 w 145"/>
                  <a:gd name="T3" fmla="*/ 58 h 141"/>
                  <a:gd name="T4" fmla="*/ 78 w 145"/>
                  <a:gd name="T5" fmla="*/ 141 h 141"/>
                  <a:gd name="T6" fmla="*/ 145 w 145"/>
                  <a:gd name="T7" fmla="*/ 125 h 141"/>
                  <a:gd name="T8" fmla="*/ 145 w 145"/>
                  <a:gd name="T9" fmla="*/ 43 h 141"/>
                  <a:gd name="T10" fmla="*/ 66 w 145"/>
                  <a:gd name="T11" fmla="*/ 0 h 141"/>
                  <a:gd name="T12" fmla="*/ 0 w 145"/>
                  <a:gd name="T1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41">
                    <a:moveTo>
                      <a:pt x="0" y="16"/>
                    </a:moveTo>
                    <a:lnTo>
                      <a:pt x="78" y="58"/>
                    </a:lnTo>
                    <a:lnTo>
                      <a:pt x="78" y="141"/>
                    </a:lnTo>
                    <a:lnTo>
                      <a:pt x="145" y="125"/>
                    </a:lnTo>
                    <a:lnTo>
                      <a:pt x="145" y="43"/>
                    </a:lnTo>
                    <a:lnTo>
                      <a:pt x="66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  <p:grpSp>
          <p:nvGrpSpPr>
            <p:cNvPr id="158" name="Group 81"/>
            <p:cNvGrpSpPr/>
            <p:nvPr/>
          </p:nvGrpSpPr>
          <p:grpSpPr>
            <a:xfrm>
              <a:off x="-3931341" y="2307869"/>
              <a:ext cx="292100" cy="279400"/>
              <a:chOff x="-3931341" y="2307869"/>
              <a:chExt cx="292100" cy="279400"/>
            </a:xfrm>
            <a:grpFill/>
          </p:grpSpPr>
          <p:sp>
            <p:nvSpPr>
              <p:cNvPr id="168" name="Freeform 1236"/>
              <p:cNvSpPr>
                <a:spLocks noChangeAspect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-3815803" y="2502305"/>
                <a:ext cx="61024" cy="31044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0" y="16"/>
                  </a:cxn>
                  <a:cxn ang="0">
                    <a:pos x="32" y="15"/>
                  </a:cxn>
                  <a:cxn ang="0">
                    <a:pos x="32" y="2"/>
                  </a:cxn>
                  <a:cxn ang="0">
                    <a:pos x="20" y="3"/>
                  </a:cxn>
                </a:cxnLst>
                <a:rect l="0" t="0" r="r" b="b"/>
                <a:pathLst>
                  <a:path w="32" h="16">
                    <a:moveTo>
                      <a:pt x="20" y="3"/>
                    </a:moveTo>
                    <a:cubicBezTo>
                      <a:pt x="13" y="3"/>
                      <a:pt x="7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3"/>
                      <a:pt x="0" y="7"/>
                      <a:pt x="0" y="12"/>
                    </a:cubicBezTo>
                    <a:cubicBezTo>
                      <a:pt x="5" y="14"/>
                      <a:pt x="12" y="16"/>
                      <a:pt x="20" y="16"/>
                    </a:cubicBezTo>
                    <a:cubicBezTo>
                      <a:pt x="24" y="16"/>
                      <a:pt x="29" y="15"/>
                      <a:pt x="32" y="15"/>
                    </a:cubicBezTo>
                    <a:cubicBezTo>
                      <a:pt x="32" y="12"/>
                      <a:pt x="32" y="8"/>
                      <a:pt x="32" y="2"/>
                    </a:cubicBezTo>
                    <a:cubicBezTo>
                      <a:pt x="28" y="3"/>
                      <a:pt x="24" y="3"/>
                      <a:pt x="2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69" name="Freeform 1237"/>
              <p:cNvSpPr>
                <a:spLocks noChangeAspect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-3829635" y="2307869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3"/>
                      <a:pt x="3" y="5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0" name="Freeform 1238"/>
              <p:cNvSpPr>
                <a:spLocks noChangeAspec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-3829635" y="2346266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5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8"/>
                      <a:pt x="54" y="6"/>
                      <a:pt x="54" y="5"/>
                    </a:cubicBezTo>
                    <a:cubicBezTo>
                      <a:pt x="54" y="3"/>
                      <a:pt x="54" y="2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1" name="Freeform 1239"/>
              <p:cNvSpPr>
                <a:spLocks noChangeAspect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-3829635" y="2380578"/>
                <a:ext cx="104147" cy="40848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42" y="15"/>
                  </a:cxn>
                  <a:cxn ang="0">
                    <a:pos x="50" y="10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1">
                    <a:moveTo>
                      <a:pt x="7" y="18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40" y="18"/>
                      <a:pt x="41" y="16"/>
                      <a:pt x="42" y="15"/>
                    </a:cubicBezTo>
                    <a:cubicBezTo>
                      <a:pt x="44" y="13"/>
                      <a:pt x="47" y="11"/>
                      <a:pt x="50" y="10"/>
                    </a:cubicBezTo>
                    <a:cubicBezTo>
                      <a:pt x="51" y="9"/>
                      <a:pt x="53" y="9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5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2" name="Freeform 1240"/>
              <p:cNvSpPr>
                <a:spLocks noChangeAspect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-3829635" y="2419792"/>
                <a:ext cx="74856" cy="40031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39" y="6"/>
                  </a:cxn>
                  <a:cxn ang="0">
                    <a:pos x="27" y="7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</a:cxnLst>
                <a:rect l="0" t="0" r="r" b="b"/>
                <a:pathLst>
                  <a:path w="39" h="21">
                    <a:moveTo>
                      <a:pt x="7" y="17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39" y="14"/>
                      <a:pt x="39" y="9"/>
                      <a:pt x="39" y="6"/>
                    </a:cubicBezTo>
                    <a:cubicBezTo>
                      <a:pt x="35" y="7"/>
                      <a:pt x="31" y="7"/>
                      <a:pt x="27" y="7"/>
                    </a:cubicBezTo>
                    <a:cubicBezTo>
                      <a:pt x="20" y="7"/>
                      <a:pt x="14" y="6"/>
                      <a:pt x="9" y="4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3" name="Freeform 1241"/>
              <p:cNvSpPr>
                <a:spLocks noChangeAspec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-3829635" y="2456556"/>
                <a:ext cx="74856" cy="41665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7" y="18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39" y="21"/>
                  </a:cxn>
                  <a:cxn ang="0">
                    <a:pos x="39" y="6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13"/>
                  </a:cxn>
                </a:cxnLst>
                <a:rect l="0" t="0" r="r" b="b"/>
                <a:pathLst>
                  <a:path w="39" h="22">
                    <a:moveTo>
                      <a:pt x="4" y="13"/>
                    </a:moveTo>
                    <a:cubicBezTo>
                      <a:pt x="5" y="14"/>
                      <a:pt x="6" y="16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1" y="22"/>
                      <a:pt x="36" y="21"/>
                      <a:pt x="39" y="21"/>
                    </a:cubicBezTo>
                    <a:cubicBezTo>
                      <a:pt x="39" y="16"/>
                      <a:pt x="39" y="11"/>
                      <a:pt x="39" y="6"/>
                    </a:cubicBezTo>
                    <a:cubicBezTo>
                      <a:pt x="35" y="7"/>
                      <a:pt x="31" y="8"/>
                      <a:pt x="27" y="8"/>
                    </a:cubicBezTo>
                    <a:cubicBezTo>
                      <a:pt x="20" y="8"/>
                      <a:pt x="14" y="7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7"/>
                      <a:pt x="0" y="9"/>
                    </a:cubicBezTo>
                    <a:cubicBezTo>
                      <a:pt x="1" y="10"/>
                      <a:pt x="3" y="11"/>
                      <a:pt x="4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4" name="Freeform 1242"/>
              <p:cNvSpPr>
                <a:spLocks noChangeAspect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-3743388" y="2475346"/>
                <a:ext cx="104147" cy="42482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1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2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1"/>
                    </a:cubicBezTo>
                    <a:cubicBezTo>
                      <a:pt x="0" y="4"/>
                      <a:pt x="0" y="8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8"/>
                      <a:pt x="54" y="4"/>
                      <a:pt x="54" y="0"/>
                    </a:cubicBezTo>
                    <a:cubicBezTo>
                      <a:pt x="53" y="2"/>
                      <a:pt x="51" y="3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5" name="Freeform 1243"/>
              <p:cNvSpPr>
                <a:spLocks noChangeAspect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-3743388" y="2441033"/>
                <a:ext cx="104147" cy="3839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" y="13"/>
                  </a:cxn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0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1" y="13"/>
                    </a:cubicBezTo>
                    <a:cubicBezTo>
                      <a:pt x="3" y="14"/>
                      <a:pt x="4" y="15"/>
                      <a:pt x="7" y="16"/>
                    </a:cubicBezTo>
                    <a:cubicBezTo>
                      <a:pt x="12" y="19"/>
                      <a:pt x="19" y="20"/>
                      <a:pt x="27" y="20"/>
                    </a:cubicBezTo>
                    <a:cubicBezTo>
                      <a:pt x="33" y="20"/>
                      <a:pt x="39" y="19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6"/>
                      <a:pt x="54" y="3"/>
                      <a:pt x="54" y="0"/>
                    </a:cubicBezTo>
                    <a:cubicBezTo>
                      <a:pt x="53" y="2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6" name="Freeform 1244"/>
              <p:cNvSpPr>
                <a:spLocks noChangeAspect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-3743388" y="2513743"/>
                <a:ext cx="104147" cy="40848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1">
                    <a:moveTo>
                      <a:pt x="50" y="3"/>
                    </a:moveTo>
                    <a:cubicBezTo>
                      <a:pt x="44" y="6"/>
                      <a:pt x="36" y="7"/>
                      <a:pt x="27" y="7"/>
                    </a:cubicBezTo>
                    <a:cubicBezTo>
                      <a:pt x="21" y="7"/>
                      <a:pt x="15" y="6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5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3" y="14"/>
                      <a:pt x="4" y="16"/>
                      <a:pt x="7" y="17"/>
                    </a:cubicBezTo>
                    <a:cubicBezTo>
                      <a:pt x="12" y="19"/>
                      <a:pt x="19" y="21"/>
                      <a:pt x="27" y="21"/>
                    </a:cubicBezTo>
                    <a:cubicBezTo>
                      <a:pt x="33" y="21"/>
                      <a:pt x="39" y="20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7" name="Freeform 1245"/>
              <p:cNvSpPr>
                <a:spLocks noChangeAspect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-3743388" y="2401819"/>
                <a:ext cx="104147" cy="42482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5"/>
                  </a:cxn>
                  <a:cxn ang="0">
                    <a:pos x="54" y="11"/>
                  </a:cxn>
                  <a:cxn ang="0">
                    <a:pos x="53" y="8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</a:cxnLst>
                <a:rect l="0" t="0" r="r" b="b"/>
                <a:pathLst>
                  <a:path w="54" h="22">
                    <a:moveTo>
                      <a:pt x="11" y="2"/>
                    </a:moveTo>
                    <a:cubicBezTo>
                      <a:pt x="7" y="4"/>
                      <a:pt x="3" y="6"/>
                      <a:pt x="1" y="8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5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1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9"/>
                      <a:pt x="51" y="17"/>
                      <a:pt x="53" y="15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8"/>
                    </a:cubicBezTo>
                    <a:cubicBezTo>
                      <a:pt x="52" y="6"/>
                      <a:pt x="50" y="5"/>
                      <a:pt x="47" y="4"/>
                    </a:cubicBezTo>
                    <a:cubicBezTo>
                      <a:pt x="42" y="2"/>
                      <a:pt x="35" y="0"/>
                      <a:pt x="27" y="0"/>
                    </a:cubicBezTo>
                    <a:cubicBezTo>
                      <a:pt x="21" y="0"/>
                      <a:pt x="16" y="1"/>
                      <a:pt x="1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8" name="Freeform 1246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-3931341" y="2547238"/>
                <a:ext cx="104147" cy="40031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49" y="3"/>
                  </a:cxn>
                </a:cxnLst>
                <a:rect l="0" t="0" r="r" b="b"/>
                <a:pathLst>
                  <a:path w="54" h="21">
                    <a:moveTo>
                      <a:pt x="49" y="3"/>
                    </a:move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ubicBezTo>
                      <a:pt x="12" y="20"/>
                      <a:pt x="19" y="21"/>
                      <a:pt x="27" y="21"/>
                    </a:cubicBezTo>
                    <a:cubicBezTo>
                      <a:pt x="33" y="21"/>
                      <a:pt x="38" y="20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79" name="Freeform 1247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-3931341" y="2473712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20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4"/>
                      <a:pt x="3" y="6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80" name="Freeform 12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-3931341" y="2512109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9"/>
                      <a:pt x="54" y="8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</p:grpSp>
      <p:sp>
        <p:nvSpPr>
          <p:cNvPr id="192" name="Прямоугольник 191"/>
          <p:cNvSpPr/>
          <p:nvPr/>
        </p:nvSpPr>
        <p:spPr>
          <a:xfrm>
            <a:off x="2984359" y="3628832"/>
            <a:ext cx="2125723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Максимальная сумма кредита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ПОС - до 5 млн. тенге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87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25" y="87575"/>
            <a:ext cx="5223542" cy="37516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Субсидирование в рамках второго направления ГП «ДКБ 2025»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260" y="3931311"/>
            <a:ext cx="8587546" cy="10618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buNone/>
              <a:defRPr/>
            </a:pPr>
            <a:r>
              <a:rPr lang="ru-RU" sz="900" b="1" dirty="0">
                <a:solidFill>
                  <a:srgbClr val="FF000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Участниками второго направления «ДКБ-2025»  являются предприниматели, реализующие собственные проекты без отраслевых ограничений, за исключением:</a:t>
            </a:r>
          </a:p>
          <a:p>
            <a:pPr indent="180975" algn="just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проектов в сфере торговой деятельности (кроме кредитов на сумму не более 100 млн. тенге на пополнение оборотных средств);</a:t>
            </a:r>
          </a:p>
          <a:p>
            <a:pPr indent="180975" algn="just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проектов предпринимателей, реализуемых по видам деятельности, указанным в пункте 4 статьи 24 Предпринимательского кодекса Республики Казахстан. Действие настоящего подпункта распространяется на отношения, возникшие с 20 апреля 2020 года;</a:t>
            </a:r>
          </a:p>
          <a:p>
            <a:pPr indent="180975" algn="just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деятельности </a:t>
            </a:r>
            <a:r>
              <a:rPr lang="ru-RU" sz="900" dirty="0" err="1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микрофинансовых</a:t>
            </a: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организаций и лизинговых компаний.</a:t>
            </a:r>
          </a:p>
          <a:p>
            <a:pPr algn="just">
              <a:defRPr/>
            </a:pPr>
            <a:r>
              <a:rPr lang="ru-RU" sz="9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проектам Крупного предпринимательства </a:t>
            </a: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 отраслях согласно перечню отраслей экономики в соответствии с условиями </a:t>
            </a:r>
            <a:r>
              <a:rPr lang="ru-RU" sz="9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ГП «ДКБ 2025».</a:t>
            </a:r>
          </a:p>
          <a:p>
            <a:pPr algn="just">
              <a:defRPr/>
            </a:pPr>
            <a:r>
              <a:rPr lang="ru-RU" sz="900" b="1" dirty="0">
                <a:solidFill>
                  <a:srgbClr val="FF000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* * </a:t>
            </a:r>
            <a:r>
              <a:rPr lang="ru-RU" sz="9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Также ГП «ДКБ 2025» предусматривает с</a:t>
            </a:r>
            <a:r>
              <a:rPr lang="ru-RU" altLang="ru-RU" sz="9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убсидирование части </a:t>
            </a:r>
            <a:r>
              <a:rPr lang="ru-RU" alt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наценки на товар и части арендного платежа, составляющего доход исламских </a:t>
            </a:r>
            <a:r>
              <a:rPr lang="ru-RU" altLang="ru-RU" sz="9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банков/</a:t>
            </a:r>
            <a:r>
              <a:rPr lang="ru-RU" sz="900" dirty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900" dirty="0" smtClean="0"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исламских лизинговых компаний.</a:t>
            </a:r>
            <a:endParaRPr lang="ru-RU" sz="900" dirty="0"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28745" y="4786837"/>
            <a:ext cx="2133600" cy="273844"/>
          </a:xfrm>
        </p:spPr>
        <p:txBody>
          <a:bodyPr/>
          <a:lstStyle/>
          <a:p>
            <a:fld id="{48CA762F-A9F5-4407-AFC4-11D3F21C1EC6}" type="slidenum">
              <a:rPr lang="ru-RU" smtClean="0"/>
              <a:t>4</a:t>
            </a:fld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13884" y="605712"/>
            <a:ext cx="870193" cy="78536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2418427" y="569995"/>
            <a:ext cx="882268" cy="81846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07294" y="563271"/>
            <a:ext cx="864096" cy="80941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026254" y="553151"/>
            <a:ext cx="854030" cy="83878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7530658" y="590844"/>
            <a:ext cx="929775" cy="83179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8880" y="1421646"/>
            <a:ext cx="1800199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 предпринимательства 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МСБ/КП в рамках ГП «ДКБ 2025»</a:t>
            </a:r>
            <a:r>
              <a:rPr lang="ru-RU" sz="1400" dirty="0" smtClean="0">
                <a:solidFill>
                  <a:srgbClr val="FF000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endParaRPr lang="ru-RU" sz="1400" dirty="0">
              <a:solidFill>
                <a:srgbClr val="FF0000"/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1" name="Shape 927"/>
          <p:cNvGrpSpPr/>
          <p:nvPr/>
        </p:nvGrpSpPr>
        <p:grpSpPr>
          <a:xfrm>
            <a:off x="727080" y="786392"/>
            <a:ext cx="587597" cy="435927"/>
            <a:chOff x="2599825" y="3689700"/>
            <a:chExt cx="429850" cy="360275"/>
          </a:xfrm>
        </p:grpSpPr>
        <p:sp>
          <p:nvSpPr>
            <p:cNvPr id="62" name="Shape 92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92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0" name="Овал 69"/>
          <p:cNvSpPr/>
          <p:nvPr/>
        </p:nvSpPr>
        <p:spPr>
          <a:xfrm>
            <a:off x="555576" y="2449454"/>
            <a:ext cx="870193" cy="74922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8" name="Group 79"/>
          <p:cNvGrpSpPr/>
          <p:nvPr/>
        </p:nvGrpSpPr>
        <p:grpSpPr>
          <a:xfrm flipH="1">
            <a:off x="697727" y="2498034"/>
            <a:ext cx="585890" cy="614129"/>
            <a:chOff x="-3984839" y="2307869"/>
            <a:chExt cx="506413" cy="500215"/>
          </a:xfrm>
          <a:solidFill>
            <a:schemeClr val="tx2">
              <a:lumMod val="75000"/>
            </a:schemeClr>
          </a:solidFill>
        </p:grpSpPr>
        <p:grpSp>
          <p:nvGrpSpPr>
            <p:cNvPr id="99" name="Group 80"/>
            <p:cNvGrpSpPr/>
            <p:nvPr/>
          </p:nvGrpSpPr>
          <p:grpSpPr>
            <a:xfrm>
              <a:off x="-3984839" y="2515983"/>
              <a:ext cx="506413" cy="292101"/>
              <a:chOff x="4676776" y="4564063"/>
              <a:chExt cx="506413" cy="292101"/>
            </a:xfrm>
            <a:grpFill/>
          </p:grpSpPr>
          <p:sp>
            <p:nvSpPr>
              <p:cNvPr id="114" name="Freeform 132"/>
              <p:cNvSpPr/>
              <p:nvPr/>
            </p:nvSpPr>
            <p:spPr bwMode="auto">
              <a:xfrm>
                <a:off x="5060951" y="464502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5" name="Freeform 133"/>
              <p:cNvSpPr/>
              <p:nvPr/>
            </p:nvSpPr>
            <p:spPr bwMode="auto">
              <a:xfrm>
                <a:off x="4676776" y="466566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6" name="Freeform 134"/>
              <p:cNvSpPr/>
              <p:nvPr/>
            </p:nvSpPr>
            <p:spPr bwMode="auto">
              <a:xfrm>
                <a:off x="5060951" y="467677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7" name="Freeform 135"/>
              <p:cNvSpPr/>
              <p:nvPr/>
            </p:nvSpPr>
            <p:spPr bwMode="auto">
              <a:xfrm>
                <a:off x="4676776" y="469741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4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4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8" name="Freeform 136"/>
              <p:cNvSpPr/>
              <p:nvPr/>
            </p:nvSpPr>
            <p:spPr bwMode="auto">
              <a:xfrm>
                <a:off x="5060951" y="4710113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9" name="Freeform 137"/>
              <p:cNvSpPr/>
              <p:nvPr/>
            </p:nvSpPr>
            <p:spPr bwMode="auto">
              <a:xfrm>
                <a:off x="4676776" y="4732338"/>
                <a:ext cx="250825" cy="90488"/>
              </a:xfrm>
              <a:custGeom>
                <a:avLst/>
                <a:gdLst>
                  <a:gd name="T0" fmla="*/ 158 w 158"/>
                  <a:gd name="T1" fmla="*/ 38 h 57"/>
                  <a:gd name="T2" fmla="*/ 158 w 158"/>
                  <a:gd name="T3" fmla="*/ 24 h 57"/>
                  <a:gd name="T4" fmla="*/ 83 w 158"/>
                  <a:gd name="T5" fmla="*/ 42 h 57"/>
                  <a:gd name="T6" fmla="*/ 80 w 158"/>
                  <a:gd name="T7" fmla="*/ 43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0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8"/>
                    </a:moveTo>
                    <a:lnTo>
                      <a:pt x="158" y="24"/>
                    </a:lnTo>
                    <a:lnTo>
                      <a:pt x="83" y="42"/>
                    </a:ln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0" name="Freeform 138"/>
              <p:cNvSpPr/>
              <p:nvPr/>
            </p:nvSpPr>
            <p:spPr bwMode="auto">
              <a:xfrm>
                <a:off x="5060951" y="4745038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1" name="Freeform 139"/>
              <p:cNvSpPr/>
              <p:nvPr/>
            </p:nvSpPr>
            <p:spPr bwMode="auto">
              <a:xfrm>
                <a:off x="4676776" y="4765676"/>
                <a:ext cx="250825" cy="90488"/>
              </a:xfrm>
              <a:custGeom>
                <a:avLst/>
                <a:gdLst>
                  <a:gd name="T0" fmla="*/ 83 w 158"/>
                  <a:gd name="T1" fmla="*/ 43 h 57"/>
                  <a:gd name="T2" fmla="*/ 80 w 158"/>
                  <a:gd name="T3" fmla="*/ 43 h 57"/>
                  <a:gd name="T4" fmla="*/ 78 w 158"/>
                  <a:gd name="T5" fmla="*/ 42 h 57"/>
                  <a:gd name="T6" fmla="*/ 0 w 158"/>
                  <a:gd name="T7" fmla="*/ 0 h 57"/>
                  <a:gd name="T8" fmla="*/ 0 w 158"/>
                  <a:gd name="T9" fmla="*/ 1 h 57"/>
                  <a:gd name="T10" fmla="*/ 0 w 158"/>
                  <a:gd name="T11" fmla="*/ 13 h 57"/>
                  <a:gd name="T12" fmla="*/ 81 w 158"/>
                  <a:gd name="T13" fmla="*/ 57 h 57"/>
                  <a:gd name="T14" fmla="*/ 158 w 158"/>
                  <a:gd name="T15" fmla="*/ 39 h 57"/>
                  <a:gd name="T16" fmla="*/ 158 w 158"/>
                  <a:gd name="T17" fmla="*/ 25 h 57"/>
                  <a:gd name="T18" fmla="*/ 83 w 158"/>
                  <a:gd name="T19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83" y="43"/>
                    </a:move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lnTo>
                      <a:pt x="158" y="25"/>
                    </a:lnTo>
                    <a:lnTo>
                      <a:pt x="8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2" name="Freeform 140"/>
              <p:cNvSpPr/>
              <p:nvPr/>
            </p:nvSpPr>
            <p:spPr bwMode="auto">
              <a:xfrm>
                <a:off x="4935538" y="4564063"/>
                <a:ext cx="247650" cy="98425"/>
              </a:xfrm>
              <a:custGeom>
                <a:avLst/>
                <a:gdLst>
                  <a:gd name="T0" fmla="*/ 433 w 860"/>
                  <a:gd name="T1" fmla="*/ 331 h 344"/>
                  <a:gd name="T2" fmla="*/ 433 w 860"/>
                  <a:gd name="T3" fmla="*/ 344 h 344"/>
                  <a:gd name="T4" fmla="*/ 860 w 860"/>
                  <a:gd name="T5" fmla="*/ 243 h 344"/>
                  <a:gd name="T6" fmla="*/ 410 w 860"/>
                  <a:gd name="T7" fmla="*/ 0 h 344"/>
                  <a:gd name="T8" fmla="*/ 0 w 860"/>
                  <a:gd name="T9" fmla="*/ 97 h 344"/>
                  <a:gd name="T10" fmla="*/ 55 w 860"/>
                  <a:gd name="T11" fmla="*/ 127 h 344"/>
                  <a:gd name="T12" fmla="*/ 299 w 860"/>
                  <a:gd name="T13" fmla="*/ 69 h 344"/>
                  <a:gd name="T14" fmla="*/ 302 w 860"/>
                  <a:gd name="T15" fmla="*/ 71 h 344"/>
                  <a:gd name="T16" fmla="*/ 384 w 860"/>
                  <a:gd name="T17" fmla="*/ 87 h 344"/>
                  <a:gd name="T18" fmla="*/ 439 w 860"/>
                  <a:gd name="T19" fmla="*/ 81 h 344"/>
                  <a:gd name="T20" fmla="*/ 440 w 860"/>
                  <a:gd name="T21" fmla="*/ 81 h 344"/>
                  <a:gd name="T22" fmla="*/ 667 w 860"/>
                  <a:gd name="T23" fmla="*/ 203 h 344"/>
                  <a:gd name="T24" fmla="*/ 666 w 860"/>
                  <a:gd name="T25" fmla="*/ 203 h 344"/>
                  <a:gd name="T26" fmla="*/ 638 w 860"/>
                  <a:gd name="T27" fmla="*/ 252 h 344"/>
                  <a:gd name="T28" fmla="*/ 638 w 860"/>
                  <a:gd name="T29" fmla="*/ 253 h 344"/>
                  <a:gd name="T30" fmla="*/ 396 w 860"/>
                  <a:gd name="T31" fmla="*/ 310 h 344"/>
                  <a:gd name="T32" fmla="*/ 433 w 860"/>
                  <a:gd name="T33" fmla="*/ 331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0" h="344">
                    <a:moveTo>
                      <a:pt x="433" y="331"/>
                    </a:moveTo>
                    <a:cubicBezTo>
                      <a:pt x="433" y="344"/>
                      <a:pt x="433" y="344"/>
                      <a:pt x="433" y="344"/>
                    </a:cubicBezTo>
                    <a:cubicBezTo>
                      <a:pt x="860" y="243"/>
                      <a:pt x="860" y="243"/>
                      <a:pt x="860" y="243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299" y="69"/>
                      <a:pt x="299" y="69"/>
                      <a:pt x="299" y="69"/>
                    </a:cubicBezTo>
                    <a:cubicBezTo>
                      <a:pt x="300" y="70"/>
                      <a:pt x="301" y="70"/>
                      <a:pt x="302" y="71"/>
                    </a:cubicBezTo>
                    <a:cubicBezTo>
                      <a:pt x="321" y="81"/>
                      <a:pt x="352" y="87"/>
                      <a:pt x="384" y="87"/>
                    </a:cubicBezTo>
                    <a:cubicBezTo>
                      <a:pt x="403" y="87"/>
                      <a:pt x="422" y="85"/>
                      <a:pt x="439" y="81"/>
                    </a:cubicBezTo>
                    <a:cubicBezTo>
                      <a:pt x="440" y="81"/>
                      <a:pt x="440" y="81"/>
                      <a:pt x="440" y="81"/>
                    </a:cubicBezTo>
                    <a:cubicBezTo>
                      <a:pt x="667" y="203"/>
                      <a:pt x="667" y="203"/>
                      <a:pt x="667" y="203"/>
                    </a:cubicBezTo>
                    <a:cubicBezTo>
                      <a:pt x="666" y="203"/>
                      <a:pt x="666" y="203"/>
                      <a:pt x="666" y="203"/>
                    </a:cubicBezTo>
                    <a:cubicBezTo>
                      <a:pt x="620" y="214"/>
                      <a:pt x="608" y="236"/>
                      <a:pt x="638" y="252"/>
                    </a:cubicBezTo>
                    <a:cubicBezTo>
                      <a:pt x="638" y="252"/>
                      <a:pt x="638" y="252"/>
                      <a:pt x="638" y="253"/>
                    </a:cubicBezTo>
                    <a:cubicBezTo>
                      <a:pt x="396" y="310"/>
                      <a:pt x="396" y="310"/>
                      <a:pt x="396" y="310"/>
                    </a:cubicBezTo>
                    <a:lnTo>
                      <a:pt x="433" y="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3" name="Freeform 141"/>
              <p:cNvSpPr/>
              <p:nvPr/>
            </p:nvSpPr>
            <p:spPr bwMode="auto">
              <a:xfrm>
                <a:off x="4676776" y="4624388"/>
                <a:ext cx="246063" cy="98425"/>
              </a:xfrm>
              <a:custGeom>
                <a:avLst/>
                <a:gdLst>
                  <a:gd name="T0" fmla="*/ 859 w 859"/>
                  <a:gd name="T1" fmla="*/ 243 h 340"/>
                  <a:gd name="T2" fmla="*/ 805 w 859"/>
                  <a:gd name="T3" fmla="*/ 213 h 340"/>
                  <a:gd name="T4" fmla="*/ 565 w 859"/>
                  <a:gd name="T5" fmla="*/ 270 h 340"/>
                  <a:gd name="T6" fmla="*/ 565 w 859"/>
                  <a:gd name="T7" fmla="*/ 270 h 340"/>
                  <a:gd name="T8" fmla="*/ 482 w 859"/>
                  <a:gd name="T9" fmla="*/ 254 h 340"/>
                  <a:gd name="T10" fmla="*/ 427 w 859"/>
                  <a:gd name="T11" fmla="*/ 260 h 340"/>
                  <a:gd name="T12" fmla="*/ 423 w 859"/>
                  <a:gd name="T13" fmla="*/ 261 h 340"/>
                  <a:gd name="T14" fmla="*/ 196 w 859"/>
                  <a:gd name="T15" fmla="*/ 139 h 340"/>
                  <a:gd name="T16" fmla="*/ 201 w 859"/>
                  <a:gd name="T17" fmla="*/ 138 h 340"/>
                  <a:gd name="T18" fmla="*/ 229 w 859"/>
                  <a:gd name="T19" fmla="*/ 88 h 340"/>
                  <a:gd name="T20" fmla="*/ 225 w 859"/>
                  <a:gd name="T21" fmla="*/ 87 h 340"/>
                  <a:gd name="T22" fmla="*/ 464 w 859"/>
                  <a:gd name="T23" fmla="*/ 30 h 340"/>
                  <a:gd name="T24" fmla="*/ 410 w 859"/>
                  <a:gd name="T25" fmla="*/ 0 h 340"/>
                  <a:gd name="T26" fmla="*/ 0 w 859"/>
                  <a:gd name="T27" fmla="*/ 97 h 340"/>
                  <a:gd name="T28" fmla="*/ 450 w 859"/>
                  <a:gd name="T29" fmla="*/ 340 h 340"/>
                  <a:gd name="T30" fmla="*/ 859 w 859"/>
                  <a:gd name="T31" fmla="*/ 24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9" h="340">
                    <a:moveTo>
                      <a:pt x="859" y="243"/>
                    </a:moveTo>
                    <a:cubicBezTo>
                      <a:pt x="805" y="213"/>
                      <a:pt x="805" y="213"/>
                      <a:pt x="805" y="213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46" y="259"/>
                      <a:pt x="514" y="254"/>
                      <a:pt x="482" y="254"/>
                    </a:cubicBezTo>
                    <a:cubicBezTo>
                      <a:pt x="463" y="254"/>
                      <a:pt x="444" y="256"/>
                      <a:pt x="427" y="260"/>
                    </a:cubicBezTo>
                    <a:cubicBezTo>
                      <a:pt x="426" y="260"/>
                      <a:pt x="424" y="261"/>
                      <a:pt x="423" y="261"/>
                    </a:cubicBezTo>
                    <a:cubicBezTo>
                      <a:pt x="196" y="139"/>
                      <a:pt x="196" y="139"/>
                      <a:pt x="196" y="139"/>
                    </a:cubicBezTo>
                    <a:cubicBezTo>
                      <a:pt x="198" y="138"/>
                      <a:pt x="199" y="138"/>
                      <a:pt x="201" y="138"/>
                    </a:cubicBezTo>
                    <a:cubicBezTo>
                      <a:pt x="247" y="127"/>
                      <a:pt x="259" y="105"/>
                      <a:pt x="229" y="88"/>
                    </a:cubicBezTo>
                    <a:cubicBezTo>
                      <a:pt x="228" y="88"/>
                      <a:pt x="226" y="87"/>
                      <a:pt x="225" y="87"/>
                    </a:cubicBezTo>
                    <a:cubicBezTo>
                      <a:pt x="464" y="30"/>
                      <a:pt x="464" y="30"/>
                      <a:pt x="464" y="3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450" y="340"/>
                      <a:pt x="450" y="340"/>
                      <a:pt x="450" y="340"/>
                    </a:cubicBezTo>
                    <a:lnTo>
                      <a:pt x="859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4" name="Freeform 142"/>
              <p:cNvSpPr/>
              <p:nvPr/>
            </p:nvSpPr>
            <p:spPr bwMode="auto">
              <a:xfrm>
                <a:off x="4816476" y="4597401"/>
                <a:ext cx="230188" cy="223838"/>
              </a:xfrm>
              <a:custGeom>
                <a:avLst/>
                <a:gdLst>
                  <a:gd name="T0" fmla="*/ 0 w 145"/>
                  <a:gd name="T1" fmla="*/ 16 h 141"/>
                  <a:gd name="T2" fmla="*/ 78 w 145"/>
                  <a:gd name="T3" fmla="*/ 58 h 141"/>
                  <a:gd name="T4" fmla="*/ 78 w 145"/>
                  <a:gd name="T5" fmla="*/ 141 h 141"/>
                  <a:gd name="T6" fmla="*/ 145 w 145"/>
                  <a:gd name="T7" fmla="*/ 125 h 141"/>
                  <a:gd name="T8" fmla="*/ 145 w 145"/>
                  <a:gd name="T9" fmla="*/ 43 h 141"/>
                  <a:gd name="T10" fmla="*/ 66 w 145"/>
                  <a:gd name="T11" fmla="*/ 0 h 141"/>
                  <a:gd name="T12" fmla="*/ 0 w 145"/>
                  <a:gd name="T1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41">
                    <a:moveTo>
                      <a:pt x="0" y="16"/>
                    </a:moveTo>
                    <a:lnTo>
                      <a:pt x="78" y="58"/>
                    </a:lnTo>
                    <a:lnTo>
                      <a:pt x="78" y="141"/>
                    </a:lnTo>
                    <a:lnTo>
                      <a:pt x="145" y="125"/>
                    </a:lnTo>
                    <a:lnTo>
                      <a:pt x="145" y="43"/>
                    </a:lnTo>
                    <a:lnTo>
                      <a:pt x="66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  <p:grpSp>
          <p:nvGrpSpPr>
            <p:cNvPr id="100" name="Group 81"/>
            <p:cNvGrpSpPr/>
            <p:nvPr/>
          </p:nvGrpSpPr>
          <p:grpSpPr>
            <a:xfrm>
              <a:off x="-3931341" y="2307869"/>
              <a:ext cx="292100" cy="279400"/>
              <a:chOff x="-3931341" y="2307869"/>
              <a:chExt cx="292100" cy="279400"/>
            </a:xfrm>
            <a:grpFill/>
          </p:grpSpPr>
          <p:sp>
            <p:nvSpPr>
              <p:cNvPr id="101" name="Freeform 1236"/>
              <p:cNvSpPr>
                <a:spLocks noChangeAspect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-3815803" y="2502305"/>
                <a:ext cx="61024" cy="31044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0" y="16"/>
                  </a:cxn>
                  <a:cxn ang="0">
                    <a:pos x="32" y="15"/>
                  </a:cxn>
                  <a:cxn ang="0">
                    <a:pos x="32" y="2"/>
                  </a:cxn>
                  <a:cxn ang="0">
                    <a:pos x="20" y="3"/>
                  </a:cxn>
                </a:cxnLst>
                <a:rect l="0" t="0" r="r" b="b"/>
                <a:pathLst>
                  <a:path w="32" h="16">
                    <a:moveTo>
                      <a:pt x="20" y="3"/>
                    </a:moveTo>
                    <a:cubicBezTo>
                      <a:pt x="13" y="3"/>
                      <a:pt x="7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3"/>
                      <a:pt x="0" y="7"/>
                      <a:pt x="0" y="12"/>
                    </a:cubicBezTo>
                    <a:cubicBezTo>
                      <a:pt x="5" y="14"/>
                      <a:pt x="12" y="16"/>
                      <a:pt x="20" y="16"/>
                    </a:cubicBezTo>
                    <a:cubicBezTo>
                      <a:pt x="24" y="16"/>
                      <a:pt x="29" y="15"/>
                      <a:pt x="32" y="15"/>
                    </a:cubicBezTo>
                    <a:cubicBezTo>
                      <a:pt x="32" y="12"/>
                      <a:pt x="32" y="8"/>
                      <a:pt x="32" y="2"/>
                    </a:cubicBezTo>
                    <a:cubicBezTo>
                      <a:pt x="28" y="3"/>
                      <a:pt x="24" y="3"/>
                      <a:pt x="2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2" name="Freeform 1237"/>
              <p:cNvSpPr>
                <a:spLocks noChangeAspect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-3829635" y="2307869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3"/>
                      <a:pt x="3" y="5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3" name="Freeform 1238"/>
              <p:cNvSpPr>
                <a:spLocks noChangeAspec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-3829635" y="2346266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5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8"/>
                      <a:pt x="54" y="6"/>
                      <a:pt x="54" y="5"/>
                    </a:cubicBezTo>
                    <a:cubicBezTo>
                      <a:pt x="54" y="3"/>
                      <a:pt x="54" y="2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4" name="Freeform 1239"/>
              <p:cNvSpPr>
                <a:spLocks noChangeAspect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-3829635" y="2380578"/>
                <a:ext cx="104147" cy="40848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42" y="15"/>
                  </a:cxn>
                  <a:cxn ang="0">
                    <a:pos x="50" y="10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1">
                    <a:moveTo>
                      <a:pt x="7" y="18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40" y="18"/>
                      <a:pt x="41" y="16"/>
                      <a:pt x="42" y="15"/>
                    </a:cubicBezTo>
                    <a:cubicBezTo>
                      <a:pt x="44" y="13"/>
                      <a:pt x="47" y="11"/>
                      <a:pt x="50" y="10"/>
                    </a:cubicBezTo>
                    <a:cubicBezTo>
                      <a:pt x="51" y="9"/>
                      <a:pt x="53" y="9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5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5" name="Freeform 1240"/>
              <p:cNvSpPr>
                <a:spLocks noChangeAspect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-3829635" y="2419792"/>
                <a:ext cx="74856" cy="40031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39" y="6"/>
                  </a:cxn>
                  <a:cxn ang="0">
                    <a:pos x="27" y="7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</a:cxnLst>
                <a:rect l="0" t="0" r="r" b="b"/>
                <a:pathLst>
                  <a:path w="39" h="21">
                    <a:moveTo>
                      <a:pt x="7" y="17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39" y="14"/>
                      <a:pt x="39" y="9"/>
                      <a:pt x="39" y="6"/>
                    </a:cubicBezTo>
                    <a:cubicBezTo>
                      <a:pt x="35" y="7"/>
                      <a:pt x="31" y="7"/>
                      <a:pt x="27" y="7"/>
                    </a:cubicBezTo>
                    <a:cubicBezTo>
                      <a:pt x="20" y="7"/>
                      <a:pt x="14" y="6"/>
                      <a:pt x="9" y="4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6" name="Freeform 1241"/>
              <p:cNvSpPr>
                <a:spLocks noChangeAspec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-3829635" y="2456556"/>
                <a:ext cx="74856" cy="41665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7" y="18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39" y="21"/>
                  </a:cxn>
                  <a:cxn ang="0">
                    <a:pos x="39" y="6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13"/>
                  </a:cxn>
                </a:cxnLst>
                <a:rect l="0" t="0" r="r" b="b"/>
                <a:pathLst>
                  <a:path w="39" h="22">
                    <a:moveTo>
                      <a:pt x="4" y="13"/>
                    </a:moveTo>
                    <a:cubicBezTo>
                      <a:pt x="5" y="14"/>
                      <a:pt x="6" y="16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1" y="22"/>
                      <a:pt x="36" y="21"/>
                      <a:pt x="39" y="21"/>
                    </a:cubicBezTo>
                    <a:cubicBezTo>
                      <a:pt x="39" y="16"/>
                      <a:pt x="39" y="11"/>
                      <a:pt x="39" y="6"/>
                    </a:cubicBezTo>
                    <a:cubicBezTo>
                      <a:pt x="35" y="7"/>
                      <a:pt x="31" y="8"/>
                      <a:pt x="27" y="8"/>
                    </a:cubicBezTo>
                    <a:cubicBezTo>
                      <a:pt x="20" y="8"/>
                      <a:pt x="14" y="7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7"/>
                      <a:pt x="0" y="9"/>
                    </a:cubicBezTo>
                    <a:cubicBezTo>
                      <a:pt x="1" y="10"/>
                      <a:pt x="3" y="11"/>
                      <a:pt x="4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7" name="Freeform 1242"/>
              <p:cNvSpPr>
                <a:spLocks noChangeAspect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-3743388" y="2475346"/>
                <a:ext cx="104147" cy="42482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1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2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1"/>
                    </a:cubicBezTo>
                    <a:cubicBezTo>
                      <a:pt x="0" y="4"/>
                      <a:pt x="0" y="8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8"/>
                      <a:pt x="54" y="4"/>
                      <a:pt x="54" y="0"/>
                    </a:cubicBezTo>
                    <a:cubicBezTo>
                      <a:pt x="53" y="2"/>
                      <a:pt x="51" y="3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8" name="Freeform 1243"/>
              <p:cNvSpPr>
                <a:spLocks noChangeAspect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-3743388" y="2441033"/>
                <a:ext cx="104147" cy="3839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" y="13"/>
                  </a:cxn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0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1" y="13"/>
                    </a:cubicBezTo>
                    <a:cubicBezTo>
                      <a:pt x="3" y="14"/>
                      <a:pt x="4" y="15"/>
                      <a:pt x="7" y="16"/>
                    </a:cubicBezTo>
                    <a:cubicBezTo>
                      <a:pt x="12" y="19"/>
                      <a:pt x="19" y="20"/>
                      <a:pt x="27" y="20"/>
                    </a:cubicBezTo>
                    <a:cubicBezTo>
                      <a:pt x="33" y="20"/>
                      <a:pt x="39" y="19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6"/>
                      <a:pt x="54" y="3"/>
                      <a:pt x="54" y="0"/>
                    </a:cubicBezTo>
                    <a:cubicBezTo>
                      <a:pt x="53" y="2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9" name="Freeform 1244"/>
              <p:cNvSpPr>
                <a:spLocks noChangeAspect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-3743388" y="2513743"/>
                <a:ext cx="104147" cy="40848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1">
                    <a:moveTo>
                      <a:pt x="50" y="3"/>
                    </a:moveTo>
                    <a:cubicBezTo>
                      <a:pt x="44" y="6"/>
                      <a:pt x="36" y="7"/>
                      <a:pt x="27" y="7"/>
                    </a:cubicBezTo>
                    <a:cubicBezTo>
                      <a:pt x="21" y="7"/>
                      <a:pt x="15" y="6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5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3" y="14"/>
                      <a:pt x="4" y="16"/>
                      <a:pt x="7" y="17"/>
                    </a:cubicBezTo>
                    <a:cubicBezTo>
                      <a:pt x="12" y="19"/>
                      <a:pt x="19" y="21"/>
                      <a:pt x="27" y="21"/>
                    </a:cubicBezTo>
                    <a:cubicBezTo>
                      <a:pt x="33" y="21"/>
                      <a:pt x="39" y="20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0" name="Freeform 1245"/>
              <p:cNvSpPr>
                <a:spLocks noChangeAspect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-3743388" y="2401819"/>
                <a:ext cx="104147" cy="42482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5"/>
                  </a:cxn>
                  <a:cxn ang="0">
                    <a:pos x="54" y="11"/>
                  </a:cxn>
                  <a:cxn ang="0">
                    <a:pos x="53" y="8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</a:cxnLst>
                <a:rect l="0" t="0" r="r" b="b"/>
                <a:pathLst>
                  <a:path w="54" h="22">
                    <a:moveTo>
                      <a:pt x="11" y="2"/>
                    </a:moveTo>
                    <a:cubicBezTo>
                      <a:pt x="7" y="4"/>
                      <a:pt x="3" y="6"/>
                      <a:pt x="1" y="8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5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1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9"/>
                      <a:pt x="51" y="17"/>
                      <a:pt x="53" y="15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8"/>
                    </a:cubicBezTo>
                    <a:cubicBezTo>
                      <a:pt x="52" y="6"/>
                      <a:pt x="50" y="5"/>
                      <a:pt x="47" y="4"/>
                    </a:cubicBezTo>
                    <a:cubicBezTo>
                      <a:pt x="42" y="2"/>
                      <a:pt x="35" y="0"/>
                      <a:pt x="27" y="0"/>
                    </a:cubicBezTo>
                    <a:cubicBezTo>
                      <a:pt x="21" y="0"/>
                      <a:pt x="16" y="1"/>
                      <a:pt x="1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1" name="Freeform 1246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-3931341" y="2547238"/>
                <a:ext cx="104147" cy="40031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49" y="3"/>
                  </a:cxn>
                </a:cxnLst>
                <a:rect l="0" t="0" r="r" b="b"/>
                <a:pathLst>
                  <a:path w="54" h="21">
                    <a:moveTo>
                      <a:pt x="49" y="3"/>
                    </a:move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ubicBezTo>
                      <a:pt x="12" y="20"/>
                      <a:pt x="19" y="21"/>
                      <a:pt x="27" y="21"/>
                    </a:cubicBezTo>
                    <a:cubicBezTo>
                      <a:pt x="33" y="21"/>
                      <a:pt x="38" y="20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2" name="Freeform 1247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-3931341" y="2473712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20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4"/>
                      <a:pt x="3" y="6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3" name="Freeform 12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-3931341" y="2512109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9"/>
                      <a:pt x="54" y="8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</p:grpSp>
      <p:sp>
        <p:nvSpPr>
          <p:cNvPr id="125" name="Овал 124"/>
          <p:cNvSpPr/>
          <p:nvPr/>
        </p:nvSpPr>
        <p:spPr>
          <a:xfrm>
            <a:off x="2418427" y="2421972"/>
            <a:ext cx="870660" cy="77670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6" name="Shape 777"/>
          <p:cNvGrpSpPr/>
          <p:nvPr/>
        </p:nvGrpSpPr>
        <p:grpSpPr>
          <a:xfrm>
            <a:off x="2584757" y="2547851"/>
            <a:ext cx="576064" cy="464575"/>
            <a:chOff x="5983625" y="301625"/>
            <a:chExt cx="403000" cy="395050"/>
          </a:xfrm>
        </p:grpSpPr>
        <p:sp>
          <p:nvSpPr>
            <p:cNvPr id="127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Овал 70"/>
          <p:cNvSpPr/>
          <p:nvPr/>
        </p:nvSpPr>
        <p:spPr>
          <a:xfrm>
            <a:off x="4325061" y="2461325"/>
            <a:ext cx="868082" cy="76557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Shape 777"/>
          <p:cNvGrpSpPr/>
          <p:nvPr/>
        </p:nvGrpSpPr>
        <p:grpSpPr>
          <a:xfrm>
            <a:off x="4457915" y="2580725"/>
            <a:ext cx="576064" cy="464575"/>
            <a:chOff x="5983625" y="301625"/>
            <a:chExt cx="403000" cy="395050"/>
          </a:xfrm>
        </p:grpSpPr>
        <p:sp>
          <p:nvSpPr>
            <p:cNvPr id="73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7" name="Shape 855"/>
          <p:cNvGrpSpPr/>
          <p:nvPr/>
        </p:nvGrpSpPr>
        <p:grpSpPr>
          <a:xfrm>
            <a:off x="6212398" y="733385"/>
            <a:ext cx="541040" cy="515351"/>
            <a:chOff x="5970800" y="1619250"/>
            <a:chExt cx="428650" cy="456725"/>
          </a:xfrm>
        </p:grpSpPr>
        <p:sp>
          <p:nvSpPr>
            <p:cNvPr id="148" name="Shape 85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85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85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85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86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3" name="Овал 152"/>
          <p:cNvSpPr/>
          <p:nvPr/>
        </p:nvSpPr>
        <p:spPr>
          <a:xfrm>
            <a:off x="7667516" y="2367747"/>
            <a:ext cx="840432" cy="80921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4" name="Овал 153"/>
          <p:cNvSpPr/>
          <p:nvPr/>
        </p:nvSpPr>
        <p:spPr>
          <a:xfrm>
            <a:off x="5948058" y="2435925"/>
            <a:ext cx="832788" cy="76709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1881683" y="1473839"/>
            <a:ext cx="1986163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Ставка вознаграждения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(базовая ставка НБРК + 5%)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681882" y="1440654"/>
            <a:ext cx="2001084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Конечная ставка на заемщика 6%, разница субсидируется государством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5690629" y="1482010"/>
            <a:ext cx="162957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Целевое назначение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инвестиции и ПОС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395661" y="1482010"/>
            <a:ext cx="138414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Валюта кредита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тенге </a:t>
            </a:r>
          </a:p>
        </p:txBody>
      </p:sp>
      <p:sp>
        <p:nvSpPr>
          <p:cNvPr id="163" name="Прямоугольник 162"/>
          <p:cNvSpPr/>
          <p:nvPr/>
        </p:nvSpPr>
        <p:spPr>
          <a:xfrm>
            <a:off x="37356" y="3215729"/>
            <a:ext cx="1889425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Максимальная сумма кредита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7 млрд. тенге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1886707" y="3254765"/>
            <a:ext cx="184891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 на инвестиции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5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3917659" y="3279888"/>
            <a:ext cx="172819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 на ПОС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3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5552533" y="3246740"/>
            <a:ext cx="182261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Действующие кредиты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ранее 12 месяцев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7462758" y="3272284"/>
            <a:ext cx="15711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Рефинансирование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более 8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Проверка список доставка символ буфера обмена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558" y="2479646"/>
            <a:ext cx="727184" cy="6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Баланс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093" y="2421972"/>
            <a:ext cx="673279" cy="72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Средства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717" y="759719"/>
            <a:ext cx="573303" cy="66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94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4205831"/>
              </p:ext>
            </p:extLst>
          </p:nvPr>
        </p:nvGraphicFramePr>
        <p:xfrm>
          <a:off x="179512" y="758905"/>
          <a:ext cx="8640960" cy="4145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0"/>
              </a:tblGrid>
              <a:tr h="4045093">
                <a:tc>
                  <a:txBody>
                    <a:bodyPr/>
                    <a:lstStyle/>
                    <a:p>
                      <a:pPr algn="just"/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в которых кредитором являются государственные институты развития, за исключением банка развития, а также кредиты/лизинговые сделки, ставка вознаграждения по которым была удешевлена за счет бюджетных средств, за исключением кредитов/лизинговых сделок банков/банка развития</a:t>
                      </a:r>
                      <a:r>
                        <a:rPr lang="ru-RU" sz="1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лизинговых компаний, ставка вознаграждения которых была удешевлена в рамках Программы;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направленные на выкуп долей, акций организаций, а также предприятий как имущественного комплекса;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в виде овердрафта;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по возвратному, вторичному или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сублизингу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just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по проектам, реализуемым  предпринимателями/субъектами индустриально-инновационной деятельности по следующим видам деятельности: </a:t>
                      </a:r>
                      <a:endParaRPr lang="en-US" sz="10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строительство жилых зданий,  в том числе индивидуальные жилые дома (ОКЭД 41.20.1); </a:t>
                      </a:r>
                      <a:endParaRPr lang="en-US" sz="9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строительство стационарных торговых объектов категории 1 (ОКЭД  41.20.3) для городов </a:t>
                      </a:r>
                      <a:r>
                        <a:rPr lang="ru-RU" sz="9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Нур</a:t>
                      </a: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-Султан, Алматы;  </a:t>
                      </a:r>
                      <a:endParaRPr lang="en-US" sz="9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покупка и продажа многоквартирных и жилых домов, особняков (ОКЭД 68.10.1); </a:t>
                      </a:r>
                      <a:endParaRPr lang="en-US" sz="9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покупка и продажа прочей недвижимости (ОКЭД 68.10.2),  </a:t>
                      </a:r>
                      <a:r>
                        <a:rPr lang="ru-RU" sz="9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исключением покупки и продажи прочей недвижимости: выставочные залы, складские помещения</a:t>
                      </a: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endParaRPr lang="en-US" sz="9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аренда и управление собственной недвижимостью (ОКЭД 68.20.1), </a:t>
                      </a:r>
                      <a:r>
                        <a:rPr lang="ru-RU" sz="9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исключением отдельных субъектов предпринимательства, а также сдачи в аренду и управление собственной недвижимостью: нежилые производственные здания (помещений); выставочные залы, конференц-залы, складские помещения и складские площадки, в том числе с собственными железнодорожными подъездными путями, приписными таможенными складами, с резервуарами по хранению жидкостей (нефтепродуктов) для нужд магистральных трубопроводов и газораспределительных систем, земельными участками, кровлями производственных помещений в целях размещения технологических ресурсов</a:t>
                      </a: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endParaRPr lang="en-US" sz="9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аренда (субаренда) и эксплуатация арендуемой недвижимости (ОКЭД 68.20.2), </a:t>
                      </a:r>
                      <a:r>
                        <a:rPr lang="ru-RU" sz="9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исключением отдельных субъектов предпринимательства, а также арендуемой недвижимости: нежилые производственные здания (помещений), выставочные залы, конференц-залы, складские помещения и складские площадки, в том числе с собственными железнодорожными подъездными путями, приписными таможенными складами, с резервуарами по хранению жидкостей (нефтепродуктов), земельными участками, кровлями производственных помещений в целях размещения технологических ресурсов;  </a:t>
                      </a:r>
                      <a:endParaRPr lang="en-US" sz="900" b="1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Tx/>
                        <a:buChar char="-"/>
                      </a:pPr>
                      <a:r>
                        <a:rPr lang="ru-RU" sz="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аренда и лизинг автомобилей (ОКЭД 77.1), </a:t>
                      </a:r>
                      <a:r>
                        <a:rPr lang="ru-RU" sz="9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ограничения не касаются сдачи в аренду и лизинг легковых автомобилей отечественных производителей;</a:t>
                      </a:r>
                      <a:endParaRPr lang="ru-RU" sz="900" b="1" i="0" dirty="0" smtClean="0">
                        <a:effectLst/>
                      </a:endParaRPr>
                    </a:p>
                    <a:p>
                      <a:pPr algn="just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6) направленные на</a:t>
                      </a:r>
                      <a:r>
                        <a:rPr lang="ru-RU" sz="1000" b="0" dirty="0" smtClean="0">
                          <a:effectLst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деятельность </a:t>
                      </a:r>
                      <a:r>
                        <a:rPr lang="ru-RU" sz="1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микрофинансовых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организаций и лизинговых компаний.</a:t>
                      </a:r>
                      <a:endParaRPr lang="ru-RU" sz="1000" b="0" dirty="0" smtClean="0">
                        <a:effectLst/>
                      </a:endParaRPr>
                    </a:p>
                    <a:p>
                      <a:pPr algn="just"/>
                      <a:endParaRPr lang="ru-RU" sz="1000" dirty="0">
                        <a:effectLst/>
                      </a:endParaRPr>
                    </a:p>
                  </a:txBody>
                  <a:tcPr marL="114300" marR="114300" marT="0" marB="0"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5</a:t>
            </a:fld>
            <a:endParaRPr lang="ru-RU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43608" y="51470"/>
            <a:ext cx="4248472" cy="44488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Субсидированию </a:t>
            </a:r>
            <a:r>
              <a:rPr lang="ru-RU" sz="1800" dirty="0">
                <a:solidFill>
                  <a:srgbClr val="FF000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подлежат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кредиты/договоры финансового лизинга:</a:t>
            </a:r>
          </a:p>
        </p:txBody>
      </p:sp>
    </p:spTree>
    <p:extLst>
      <p:ext uri="{BB962C8B-B14F-4D97-AF65-F5344CB8AC3E}">
        <p14:creationId xmlns:p14="http://schemas.microsoft.com/office/powerpoint/2010/main" val="1363769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7574"/>
            <a:ext cx="7848872" cy="1368152"/>
          </a:xfrm>
        </p:spPr>
        <p:txBody>
          <a:bodyPr/>
          <a:lstStyle/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>Допускается субсидирование по проектам строительства торговых объектов современного формата, </a:t>
            </a:r>
            <a:r>
              <a:rPr lang="ru-RU" sz="1800" u="sng" dirty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>за исключением городов </a:t>
            </a:r>
            <a:r>
              <a:rPr lang="ru-RU" sz="1800" u="sng" dirty="0" err="1">
                <a:solidFill>
                  <a:schemeClr val="tx2">
                    <a:lumMod val="75000"/>
                  </a:schemeClr>
                </a:solidFill>
                <a:latin typeface="Segoe Condensed"/>
              </a:rPr>
              <a:t>Нур</a:t>
            </a:r>
            <a:r>
              <a:rPr lang="ru-RU" sz="1800" u="sng" dirty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>-Султан, Алматы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>.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/>
            </a:r>
            <a:b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Segoe Condensed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>При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Segoe Condensed"/>
              </a:rPr>
              <a:t>соответствии торговых объектов следующим критериям:</a:t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  <a:latin typeface="Segoe Condensed"/>
              </a:rPr>
            </a:br>
            <a:endParaRPr lang="ru-RU" sz="1800" dirty="0">
              <a:solidFill>
                <a:schemeClr val="tx2">
                  <a:lumMod val="75000"/>
                </a:schemeClr>
              </a:solidFill>
              <a:latin typeface="Segoe Condensed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43758"/>
            <a:ext cx="7992888" cy="1155575"/>
          </a:xfrm>
          <a:ln w="19050"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) с торговой площадью не менее 3 (три) тысяч кв. метров в городе Шымкент;</a:t>
            </a:r>
          </a:p>
          <a:p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2) с торговой площадью не менее 1 (один) тысяч кв. метров в областях.</a:t>
            </a:r>
          </a:p>
          <a:p>
            <a:pPr marL="0" indent="0">
              <a:buNone/>
            </a:pP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3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548" y="38375"/>
            <a:ext cx="4360507" cy="59087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Субсидирование в рамках программы «Экономика простых вещей»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7</a:t>
            </a:fld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30061" y="991775"/>
            <a:ext cx="870192" cy="78505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2025781" y="946120"/>
            <a:ext cx="860072" cy="79960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852789" y="946120"/>
            <a:ext cx="864096" cy="82221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7628387" y="923511"/>
            <a:ext cx="849602" cy="81957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08" y="1796306"/>
            <a:ext cx="1751937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 предпринимательства 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СЧП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1" name="Shape 927"/>
          <p:cNvGrpSpPr/>
          <p:nvPr/>
        </p:nvGrpSpPr>
        <p:grpSpPr>
          <a:xfrm>
            <a:off x="504842" y="1179366"/>
            <a:ext cx="476535" cy="378255"/>
            <a:chOff x="2599825" y="3689700"/>
            <a:chExt cx="429850" cy="360275"/>
          </a:xfrm>
        </p:grpSpPr>
        <p:sp>
          <p:nvSpPr>
            <p:cNvPr id="62" name="Shape 92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92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0" name="Овал 69"/>
          <p:cNvSpPr/>
          <p:nvPr/>
        </p:nvSpPr>
        <p:spPr>
          <a:xfrm>
            <a:off x="646102" y="3092666"/>
            <a:ext cx="898887" cy="7875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8" name="Group 79"/>
          <p:cNvGrpSpPr/>
          <p:nvPr/>
        </p:nvGrpSpPr>
        <p:grpSpPr>
          <a:xfrm flipH="1">
            <a:off x="795486" y="3154475"/>
            <a:ext cx="585890" cy="614129"/>
            <a:chOff x="-3984839" y="2307869"/>
            <a:chExt cx="506413" cy="500215"/>
          </a:xfrm>
          <a:solidFill>
            <a:schemeClr val="tx2">
              <a:lumMod val="75000"/>
            </a:schemeClr>
          </a:solidFill>
        </p:grpSpPr>
        <p:grpSp>
          <p:nvGrpSpPr>
            <p:cNvPr id="99" name="Group 80"/>
            <p:cNvGrpSpPr/>
            <p:nvPr/>
          </p:nvGrpSpPr>
          <p:grpSpPr>
            <a:xfrm>
              <a:off x="-3984839" y="2515983"/>
              <a:ext cx="506413" cy="292101"/>
              <a:chOff x="4676776" y="4564063"/>
              <a:chExt cx="506413" cy="292101"/>
            </a:xfrm>
            <a:grpFill/>
          </p:grpSpPr>
          <p:sp>
            <p:nvSpPr>
              <p:cNvPr id="114" name="Freeform 132"/>
              <p:cNvSpPr/>
              <p:nvPr/>
            </p:nvSpPr>
            <p:spPr bwMode="auto">
              <a:xfrm>
                <a:off x="5060951" y="464502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5" name="Freeform 133"/>
              <p:cNvSpPr/>
              <p:nvPr/>
            </p:nvSpPr>
            <p:spPr bwMode="auto">
              <a:xfrm>
                <a:off x="4676776" y="466566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6" name="Freeform 134"/>
              <p:cNvSpPr/>
              <p:nvPr/>
            </p:nvSpPr>
            <p:spPr bwMode="auto">
              <a:xfrm>
                <a:off x="5060951" y="467677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7" name="Freeform 135"/>
              <p:cNvSpPr/>
              <p:nvPr/>
            </p:nvSpPr>
            <p:spPr bwMode="auto">
              <a:xfrm>
                <a:off x="4676776" y="469741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4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4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8" name="Freeform 136"/>
              <p:cNvSpPr/>
              <p:nvPr/>
            </p:nvSpPr>
            <p:spPr bwMode="auto">
              <a:xfrm>
                <a:off x="5060951" y="4710113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9" name="Freeform 137"/>
              <p:cNvSpPr/>
              <p:nvPr/>
            </p:nvSpPr>
            <p:spPr bwMode="auto">
              <a:xfrm>
                <a:off x="4676776" y="4732338"/>
                <a:ext cx="250825" cy="90488"/>
              </a:xfrm>
              <a:custGeom>
                <a:avLst/>
                <a:gdLst>
                  <a:gd name="T0" fmla="*/ 158 w 158"/>
                  <a:gd name="T1" fmla="*/ 38 h 57"/>
                  <a:gd name="T2" fmla="*/ 158 w 158"/>
                  <a:gd name="T3" fmla="*/ 24 h 57"/>
                  <a:gd name="T4" fmla="*/ 83 w 158"/>
                  <a:gd name="T5" fmla="*/ 42 h 57"/>
                  <a:gd name="T6" fmla="*/ 80 w 158"/>
                  <a:gd name="T7" fmla="*/ 43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0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8"/>
                    </a:moveTo>
                    <a:lnTo>
                      <a:pt x="158" y="24"/>
                    </a:lnTo>
                    <a:lnTo>
                      <a:pt x="83" y="42"/>
                    </a:ln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0" name="Freeform 138"/>
              <p:cNvSpPr/>
              <p:nvPr/>
            </p:nvSpPr>
            <p:spPr bwMode="auto">
              <a:xfrm>
                <a:off x="5060951" y="4745038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1" name="Freeform 139"/>
              <p:cNvSpPr/>
              <p:nvPr/>
            </p:nvSpPr>
            <p:spPr bwMode="auto">
              <a:xfrm>
                <a:off x="4676776" y="4765676"/>
                <a:ext cx="250825" cy="90488"/>
              </a:xfrm>
              <a:custGeom>
                <a:avLst/>
                <a:gdLst>
                  <a:gd name="T0" fmla="*/ 83 w 158"/>
                  <a:gd name="T1" fmla="*/ 43 h 57"/>
                  <a:gd name="T2" fmla="*/ 80 w 158"/>
                  <a:gd name="T3" fmla="*/ 43 h 57"/>
                  <a:gd name="T4" fmla="*/ 78 w 158"/>
                  <a:gd name="T5" fmla="*/ 42 h 57"/>
                  <a:gd name="T6" fmla="*/ 0 w 158"/>
                  <a:gd name="T7" fmla="*/ 0 h 57"/>
                  <a:gd name="T8" fmla="*/ 0 w 158"/>
                  <a:gd name="T9" fmla="*/ 1 h 57"/>
                  <a:gd name="T10" fmla="*/ 0 w 158"/>
                  <a:gd name="T11" fmla="*/ 13 h 57"/>
                  <a:gd name="T12" fmla="*/ 81 w 158"/>
                  <a:gd name="T13" fmla="*/ 57 h 57"/>
                  <a:gd name="T14" fmla="*/ 158 w 158"/>
                  <a:gd name="T15" fmla="*/ 39 h 57"/>
                  <a:gd name="T16" fmla="*/ 158 w 158"/>
                  <a:gd name="T17" fmla="*/ 25 h 57"/>
                  <a:gd name="T18" fmla="*/ 83 w 158"/>
                  <a:gd name="T19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83" y="43"/>
                    </a:move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lnTo>
                      <a:pt x="158" y="25"/>
                    </a:lnTo>
                    <a:lnTo>
                      <a:pt x="8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2" name="Freeform 140"/>
              <p:cNvSpPr/>
              <p:nvPr/>
            </p:nvSpPr>
            <p:spPr bwMode="auto">
              <a:xfrm>
                <a:off x="4935538" y="4564063"/>
                <a:ext cx="247650" cy="98425"/>
              </a:xfrm>
              <a:custGeom>
                <a:avLst/>
                <a:gdLst>
                  <a:gd name="T0" fmla="*/ 433 w 860"/>
                  <a:gd name="T1" fmla="*/ 331 h 344"/>
                  <a:gd name="T2" fmla="*/ 433 w 860"/>
                  <a:gd name="T3" fmla="*/ 344 h 344"/>
                  <a:gd name="T4" fmla="*/ 860 w 860"/>
                  <a:gd name="T5" fmla="*/ 243 h 344"/>
                  <a:gd name="T6" fmla="*/ 410 w 860"/>
                  <a:gd name="T7" fmla="*/ 0 h 344"/>
                  <a:gd name="T8" fmla="*/ 0 w 860"/>
                  <a:gd name="T9" fmla="*/ 97 h 344"/>
                  <a:gd name="T10" fmla="*/ 55 w 860"/>
                  <a:gd name="T11" fmla="*/ 127 h 344"/>
                  <a:gd name="T12" fmla="*/ 299 w 860"/>
                  <a:gd name="T13" fmla="*/ 69 h 344"/>
                  <a:gd name="T14" fmla="*/ 302 w 860"/>
                  <a:gd name="T15" fmla="*/ 71 h 344"/>
                  <a:gd name="T16" fmla="*/ 384 w 860"/>
                  <a:gd name="T17" fmla="*/ 87 h 344"/>
                  <a:gd name="T18" fmla="*/ 439 w 860"/>
                  <a:gd name="T19" fmla="*/ 81 h 344"/>
                  <a:gd name="T20" fmla="*/ 440 w 860"/>
                  <a:gd name="T21" fmla="*/ 81 h 344"/>
                  <a:gd name="T22" fmla="*/ 667 w 860"/>
                  <a:gd name="T23" fmla="*/ 203 h 344"/>
                  <a:gd name="T24" fmla="*/ 666 w 860"/>
                  <a:gd name="T25" fmla="*/ 203 h 344"/>
                  <a:gd name="T26" fmla="*/ 638 w 860"/>
                  <a:gd name="T27" fmla="*/ 252 h 344"/>
                  <a:gd name="T28" fmla="*/ 638 w 860"/>
                  <a:gd name="T29" fmla="*/ 253 h 344"/>
                  <a:gd name="T30" fmla="*/ 396 w 860"/>
                  <a:gd name="T31" fmla="*/ 310 h 344"/>
                  <a:gd name="T32" fmla="*/ 433 w 860"/>
                  <a:gd name="T33" fmla="*/ 331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0" h="344">
                    <a:moveTo>
                      <a:pt x="433" y="331"/>
                    </a:moveTo>
                    <a:cubicBezTo>
                      <a:pt x="433" y="344"/>
                      <a:pt x="433" y="344"/>
                      <a:pt x="433" y="344"/>
                    </a:cubicBezTo>
                    <a:cubicBezTo>
                      <a:pt x="860" y="243"/>
                      <a:pt x="860" y="243"/>
                      <a:pt x="860" y="243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299" y="69"/>
                      <a:pt x="299" y="69"/>
                      <a:pt x="299" y="69"/>
                    </a:cubicBezTo>
                    <a:cubicBezTo>
                      <a:pt x="300" y="70"/>
                      <a:pt x="301" y="70"/>
                      <a:pt x="302" y="71"/>
                    </a:cubicBezTo>
                    <a:cubicBezTo>
                      <a:pt x="321" y="81"/>
                      <a:pt x="352" y="87"/>
                      <a:pt x="384" y="87"/>
                    </a:cubicBezTo>
                    <a:cubicBezTo>
                      <a:pt x="403" y="87"/>
                      <a:pt x="422" y="85"/>
                      <a:pt x="439" y="81"/>
                    </a:cubicBezTo>
                    <a:cubicBezTo>
                      <a:pt x="440" y="81"/>
                      <a:pt x="440" y="81"/>
                      <a:pt x="440" y="81"/>
                    </a:cubicBezTo>
                    <a:cubicBezTo>
                      <a:pt x="667" y="203"/>
                      <a:pt x="667" y="203"/>
                      <a:pt x="667" y="203"/>
                    </a:cubicBezTo>
                    <a:cubicBezTo>
                      <a:pt x="666" y="203"/>
                      <a:pt x="666" y="203"/>
                      <a:pt x="666" y="203"/>
                    </a:cubicBezTo>
                    <a:cubicBezTo>
                      <a:pt x="620" y="214"/>
                      <a:pt x="608" y="236"/>
                      <a:pt x="638" y="252"/>
                    </a:cubicBezTo>
                    <a:cubicBezTo>
                      <a:pt x="638" y="252"/>
                      <a:pt x="638" y="252"/>
                      <a:pt x="638" y="253"/>
                    </a:cubicBezTo>
                    <a:cubicBezTo>
                      <a:pt x="396" y="310"/>
                      <a:pt x="396" y="310"/>
                      <a:pt x="396" y="310"/>
                    </a:cubicBezTo>
                    <a:lnTo>
                      <a:pt x="433" y="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3" name="Freeform 141"/>
              <p:cNvSpPr/>
              <p:nvPr/>
            </p:nvSpPr>
            <p:spPr bwMode="auto">
              <a:xfrm>
                <a:off x="4676776" y="4624388"/>
                <a:ext cx="246063" cy="98425"/>
              </a:xfrm>
              <a:custGeom>
                <a:avLst/>
                <a:gdLst>
                  <a:gd name="T0" fmla="*/ 859 w 859"/>
                  <a:gd name="T1" fmla="*/ 243 h 340"/>
                  <a:gd name="T2" fmla="*/ 805 w 859"/>
                  <a:gd name="T3" fmla="*/ 213 h 340"/>
                  <a:gd name="T4" fmla="*/ 565 w 859"/>
                  <a:gd name="T5" fmla="*/ 270 h 340"/>
                  <a:gd name="T6" fmla="*/ 565 w 859"/>
                  <a:gd name="T7" fmla="*/ 270 h 340"/>
                  <a:gd name="T8" fmla="*/ 482 w 859"/>
                  <a:gd name="T9" fmla="*/ 254 h 340"/>
                  <a:gd name="T10" fmla="*/ 427 w 859"/>
                  <a:gd name="T11" fmla="*/ 260 h 340"/>
                  <a:gd name="T12" fmla="*/ 423 w 859"/>
                  <a:gd name="T13" fmla="*/ 261 h 340"/>
                  <a:gd name="T14" fmla="*/ 196 w 859"/>
                  <a:gd name="T15" fmla="*/ 139 h 340"/>
                  <a:gd name="T16" fmla="*/ 201 w 859"/>
                  <a:gd name="T17" fmla="*/ 138 h 340"/>
                  <a:gd name="T18" fmla="*/ 229 w 859"/>
                  <a:gd name="T19" fmla="*/ 88 h 340"/>
                  <a:gd name="T20" fmla="*/ 225 w 859"/>
                  <a:gd name="T21" fmla="*/ 87 h 340"/>
                  <a:gd name="T22" fmla="*/ 464 w 859"/>
                  <a:gd name="T23" fmla="*/ 30 h 340"/>
                  <a:gd name="T24" fmla="*/ 410 w 859"/>
                  <a:gd name="T25" fmla="*/ 0 h 340"/>
                  <a:gd name="T26" fmla="*/ 0 w 859"/>
                  <a:gd name="T27" fmla="*/ 97 h 340"/>
                  <a:gd name="T28" fmla="*/ 450 w 859"/>
                  <a:gd name="T29" fmla="*/ 340 h 340"/>
                  <a:gd name="T30" fmla="*/ 859 w 859"/>
                  <a:gd name="T31" fmla="*/ 24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9" h="340">
                    <a:moveTo>
                      <a:pt x="859" y="243"/>
                    </a:moveTo>
                    <a:cubicBezTo>
                      <a:pt x="805" y="213"/>
                      <a:pt x="805" y="213"/>
                      <a:pt x="805" y="213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46" y="259"/>
                      <a:pt x="514" y="254"/>
                      <a:pt x="482" y="254"/>
                    </a:cubicBezTo>
                    <a:cubicBezTo>
                      <a:pt x="463" y="254"/>
                      <a:pt x="444" y="256"/>
                      <a:pt x="427" y="260"/>
                    </a:cubicBezTo>
                    <a:cubicBezTo>
                      <a:pt x="426" y="260"/>
                      <a:pt x="424" y="261"/>
                      <a:pt x="423" y="261"/>
                    </a:cubicBezTo>
                    <a:cubicBezTo>
                      <a:pt x="196" y="139"/>
                      <a:pt x="196" y="139"/>
                      <a:pt x="196" y="139"/>
                    </a:cubicBezTo>
                    <a:cubicBezTo>
                      <a:pt x="198" y="138"/>
                      <a:pt x="199" y="138"/>
                      <a:pt x="201" y="138"/>
                    </a:cubicBezTo>
                    <a:cubicBezTo>
                      <a:pt x="247" y="127"/>
                      <a:pt x="259" y="105"/>
                      <a:pt x="229" y="88"/>
                    </a:cubicBezTo>
                    <a:cubicBezTo>
                      <a:pt x="228" y="88"/>
                      <a:pt x="226" y="87"/>
                      <a:pt x="225" y="87"/>
                    </a:cubicBezTo>
                    <a:cubicBezTo>
                      <a:pt x="464" y="30"/>
                      <a:pt x="464" y="30"/>
                      <a:pt x="464" y="3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450" y="340"/>
                      <a:pt x="450" y="340"/>
                      <a:pt x="450" y="340"/>
                    </a:cubicBezTo>
                    <a:lnTo>
                      <a:pt x="859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4" name="Freeform 142"/>
              <p:cNvSpPr/>
              <p:nvPr/>
            </p:nvSpPr>
            <p:spPr bwMode="auto">
              <a:xfrm>
                <a:off x="4816476" y="4597401"/>
                <a:ext cx="230188" cy="223838"/>
              </a:xfrm>
              <a:custGeom>
                <a:avLst/>
                <a:gdLst>
                  <a:gd name="T0" fmla="*/ 0 w 145"/>
                  <a:gd name="T1" fmla="*/ 16 h 141"/>
                  <a:gd name="T2" fmla="*/ 78 w 145"/>
                  <a:gd name="T3" fmla="*/ 58 h 141"/>
                  <a:gd name="T4" fmla="*/ 78 w 145"/>
                  <a:gd name="T5" fmla="*/ 141 h 141"/>
                  <a:gd name="T6" fmla="*/ 145 w 145"/>
                  <a:gd name="T7" fmla="*/ 125 h 141"/>
                  <a:gd name="T8" fmla="*/ 145 w 145"/>
                  <a:gd name="T9" fmla="*/ 43 h 141"/>
                  <a:gd name="T10" fmla="*/ 66 w 145"/>
                  <a:gd name="T11" fmla="*/ 0 h 141"/>
                  <a:gd name="T12" fmla="*/ 0 w 145"/>
                  <a:gd name="T1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41">
                    <a:moveTo>
                      <a:pt x="0" y="16"/>
                    </a:moveTo>
                    <a:lnTo>
                      <a:pt x="78" y="58"/>
                    </a:lnTo>
                    <a:lnTo>
                      <a:pt x="78" y="141"/>
                    </a:lnTo>
                    <a:lnTo>
                      <a:pt x="145" y="125"/>
                    </a:lnTo>
                    <a:lnTo>
                      <a:pt x="145" y="43"/>
                    </a:lnTo>
                    <a:lnTo>
                      <a:pt x="66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  <p:grpSp>
          <p:nvGrpSpPr>
            <p:cNvPr id="100" name="Group 81"/>
            <p:cNvGrpSpPr/>
            <p:nvPr/>
          </p:nvGrpSpPr>
          <p:grpSpPr>
            <a:xfrm>
              <a:off x="-3931341" y="2307869"/>
              <a:ext cx="292100" cy="279400"/>
              <a:chOff x="-3931341" y="2307869"/>
              <a:chExt cx="292100" cy="279400"/>
            </a:xfrm>
            <a:grpFill/>
          </p:grpSpPr>
          <p:sp>
            <p:nvSpPr>
              <p:cNvPr id="101" name="Freeform 1236"/>
              <p:cNvSpPr>
                <a:spLocks noChangeAspect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-3815803" y="2502305"/>
                <a:ext cx="61024" cy="31044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0" y="16"/>
                  </a:cxn>
                  <a:cxn ang="0">
                    <a:pos x="32" y="15"/>
                  </a:cxn>
                  <a:cxn ang="0">
                    <a:pos x="32" y="2"/>
                  </a:cxn>
                  <a:cxn ang="0">
                    <a:pos x="20" y="3"/>
                  </a:cxn>
                </a:cxnLst>
                <a:rect l="0" t="0" r="r" b="b"/>
                <a:pathLst>
                  <a:path w="32" h="16">
                    <a:moveTo>
                      <a:pt x="20" y="3"/>
                    </a:moveTo>
                    <a:cubicBezTo>
                      <a:pt x="13" y="3"/>
                      <a:pt x="7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3"/>
                      <a:pt x="0" y="7"/>
                      <a:pt x="0" y="12"/>
                    </a:cubicBezTo>
                    <a:cubicBezTo>
                      <a:pt x="5" y="14"/>
                      <a:pt x="12" y="16"/>
                      <a:pt x="20" y="16"/>
                    </a:cubicBezTo>
                    <a:cubicBezTo>
                      <a:pt x="24" y="16"/>
                      <a:pt x="29" y="15"/>
                      <a:pt x="32" y="15"/>
                    </a:cubicBezTo>
                    <a:cubicBezTo>
                      <a:pt x="32" y="12"/>
                      <a:pt x="32" y="8"/>
                      <a:pt x="32" y="2"/>
                    </a:cubicBezTo>
                    <a:cubicBezTo>
                      <a:pt x="28" y="3"/>
                      <a:pt x="24" y="3"/>
                      <a:pt x="2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2" name="Freeform 1237"/>
              <p:cNvSpPr>
                <a:spLocks noChangeAspect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-3829635" y="2307869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3"/>
                      <a:pt x="3" y="5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3" name="Freeform 1238"/>
              <p:cNvSpPr>
                <a:spLocks noChangeAspec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-3829635" y="2346266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5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8"/>
                      <a:pt x="54" y="6"/>
                      <a:pt x="54" y="5"/>
                    </a:cubicBezTo>
                    <a:cubicBezTo>
                      <a:pt x="54" y="3"/>
                      <a:pt x="54" y="2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4" name="Freeform 1239"/>
              <p:cNvSpPr>
                <a:spLocks noChangeAspect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-3829635" y="2380578"/>
                <a:ext cx="104147" cy="40848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42" y="15"/>
                  </a:cxn>
                  <a:cxn ang="0">
                    <a:pos x="50" y="10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1">
                    <a:moveTo>
                      <a:pt x="7" y="18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40" y="18"/>
                      <a:pt x="41" y="16"/>
                      <a:pt x="42" y="15"/>
                    </a:cubicBezTo>
                    <a:cubicBezTo>
                      <a:pt x="44" y="13"/>
                      <a:pt x="47" y="11"/>
                      <a:pt x="50" y="10"/>
                    </a:cubicBezTo>
                    <a:cubicBezTo>
                      <a:pt x="51" y="9"/>
                      <a:pt x="53" y="9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5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5" name="Freeform 1240"/>
              <p:cNvSpPr>
                <a:spLocks noChangeAspect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-3829635" y="2419792"/>
                <a:ext cx="74856" cy="40031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39" y="6"/>
                  </a:cxn>
                  <a:cxn ang="0">
                    <a:pos x="27" y="7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</a:cxnLst>
                <a:rect l="0" t="0" r="r" b="b"/>
                <a:pathLst>
                  <a:path w="39" h="21">
                    <a:moveTo>
                      <a:pt x="7" y="17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39" y="14"/>
                      <a:pt x="39" y="9"/>
                      <a:pt x="39" y="6"/>
                    </a:cubicBezTo>
                    <a:cubicBezTo>
                      <a:pt x="35" y="7"/>
                      <a:pt x="31" y="7"/>
                      <a:pt x="27" y="7"/>
                    </a:cubicBezTo>
                    <a:cubicBezTo>
                      <a:pt x="20" y="7"/>
                      <a:pt x="14" y="6"/>
                      <a:pt x="9" y="4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6" name="Freeform 1241"/>
              <p:cNvSpPr>
                <a:spLocks noChangeAspec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-3829635" y="2456556"/>
                <a:ext cx="74856" cy="41665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7" y="18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39" y="21"/>
                  </a:cxn>
                  <a:cxn ang="0">
                    <a:pos x="39" y="6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13"/>
                  </a:cxn>
                </a:cxnLst>
                <a:rect l="0" t="0" r="r" b="b"/>
                <a:pathLst>
                  <a:path w="39" h="22">
                    <a:moveTo>
                      <a:pt x="4" y="13"/>
                    </a:moveTo>
                    <a:cubicBezTo>
                      <a:pt x="5" y="14"/>
                      <a:pt x="6" y="16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1" y="22"/>
                      <a:pt x="36" y="21"/>
                      <a:pt x="39" y="21"/>
                    </a:cubicBezTo>
                    <a:cubicBezTo>
                      <a:pt x="39" y="16"/>
                      <a:pt x="39" y="11"/>
                      <a:pt x="39" y="6"/>
                    </a:cubicBezTo>
                    <a:cubicBezTo>
                      <a:pt x="35" y="7"/>
                      <a:pt x="31" y="8"/>
                      <a:pt x="27" y="8"/>
                    </a:cubicBezTo>
                    <a:cubicBezTo>
                      <a:pt x="20" y="8"/>
                      <a:pt x="14" y="7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7"/>
                      <a:pt x="0" y="9"/>
                    </a:cubicBezTo>
                    <a:cubicBezTo>
                      <a:pt x="1" y="10"/>
                      <a:pt x="3" y="11"/>
                      <a:pt x="4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7" name="Freeform 1242"/>
              <p:cNvSpPr>
                <a:spLocks noChangeAspect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-3743388" y="2475346"/>
                <a:ext cx="104147" cy="42482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1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2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1"/>
                    </a:cubicBezTo>
                    <a:cubicBezTo>
                      <a:pt x="0" y="4"/>
                      <a:pt x="0" y="8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8"/>
                      <a:pt x="54" y="4"/>
                      <a:pt x="54" y="0"/>
                    </a:cubicBezTo>
                    <a:cubicBezTo>
                      <a:pt x="53" y="2"/>
                      <a:pt x="51" y="3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8" name="Freeform 1243"/>
              <p:cNvSpPr>
                <a:spLocks noChangeAspect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-3743388" y="2441033"/>
                <a:ext cx="104147" cy="3839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" y="13"/>
                  </a:cxn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0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1" y="13"/>
                    </a:cubicBezTo>
                    <a:cubicBezTo>
                      <a:pt x="3" y="14"/>
                      <a:pt x="4" y="15"/>
                      <a:pt x="7" y="16"/>
                    </a:cubicBezTo>
                    <a:cubicBezTo>
                      <a:pt x="12" y="19"/>
                      <a:pt x="19" y="20"/>
                      <a:pt x="27" y="20"/>
                    </a:cubicBezTo>
                    <a:cubicBezTo>
                      <a:pt x="33" y="20"/>
                      <a:pt x="39" y="19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6"/>
                      <a:pt x="54" y="3"/>
                      <a:pt x="54" y="0"/>
                    </a:cubicBezTo>
                    <a:cubicBezTo>
                      <a:pt x="53" y="2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9" name="Freeform 1244"/>
              <p:cNvSpPr>
                <a:spLocks noChangeAspect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-3743388" y="2513743"/>
                <a:ext cx="104147" cy="40848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1">
                    <a:moveTo>
                      <a:pt x="50" y="3"/>
                    </a:moveTo>
                    <a:cubicBezTo>
                      <a:pt x="44" y="6"/>
                      <a:pt x="36" y="7"/>
                      <a:pt x="27" y="7"/>
                    </a:cubicBezTo>
                    <a:cubicBezTo>
                      <a:pt x="21" y="7"/>
                      <a:pt x="15" y="6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5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3" y="14"/>
                      <a:pt x="4" y="16"/>
                      <a:pt x="7" y="17"/>
                    </a:cubicBezTo>
                    <a:cubicBezTo>
                      <a:pt x="12" y="19"/>
                      <a:pt x="19" y="21"/>
                      <a:pt x="27" y="21"/>
                    </a:cubicBezTo>
                    <a:cubicBezTo>
                      <a:pt x="33" y="21"/>
                      <a:pt x="39" y="20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0" name="Freeform 1245"/>
              <p:cNvSpPr>
                <a:spLocks noChangeAspect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-3743388" y="2401819"/>
                <a:ext cx="104147" cy="42482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5"/>
                  </a:cxn>
                  <a:cxn ang="0">
                    <a:pos x="54" y="11"/>
                  </a:cxn>
                  <a:cxn ang="0">
                    <a:pos x="53" y="8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</a:cxnLst>
                <a:rect l="0" t="0" r="r" b="b"/>
                <a:pathLst>
                  <a:path w="54" h="22">
                    <a:moveTo>
                      <a:pt x="11" y="2"/>
                    </a:moveTo>
                    <a:cubicBezTo>
                      <a:pt x="7" y="4"/>
                      <a:pt x="3" y="6"/>
                      <a:pt x="1" y="8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5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1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9"/>
                      <a:pt x="51" y="17"/>
                      <a:pt x="53" y="15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8"/>
                    </a:cubicBezTo>
                    <a:cubicBezTo>
                      <a:pt x="52" y="6"/>
                      <a:pt x="50" y="5"/>
                      <a:pt x="47" y="4"/>
                    </a:cubicBezTo>
                    <a:cubicBezTo>
                      <a:pt x="42" y="2"/>
                      <a:pt x="35" y="0"/>
                      <a:pt x="27" y="0"/>
                    </a:cubicBezTo>
                    <a:cubicBezTo>
                      <a:pt x="21" y="0"/>
                      <a:pt x="16" y="1"/>
                      <a:pt x="1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1" name="Freeform 1246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-3931341" y="2547238"/>
                <a:ext cx="104147" cy="40031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49" y="3"/>
                  </a:cxn>
                </a:cxnLst>
                <a:rect l="0" t="0" r="r" b="b"/>
                <a:pathLst>
                  <a:path w="54" h="21">
                    <a:moveTo>
                      <a:pt x="49" y="3"/>
                    </a:move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ubicBezTo>
                      <a:pt x="12" y="20"/>
                      <a:pt x="19" y="21"/>
                      <a:pt x="27" y="21"/>
                    </a:cubicBezTo>
                    <a:cubicBezTo>
                      <a:pt x="33" y="21"/>
                      <a:pt x="38" y="20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2" name="Freeform 1247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-3931341" y="2473712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20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4"/>
                      <a:pt x="3" y="6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3" name="Freeform 12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-3931341" y="2512109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9"/>
                      <a:pt x="54" y="8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</p:grpSp>
      <p:sp>
        <p:nvSpPr>
          <p:cNvPr id="125" name="Овал 124"/>
          <p:cNvSpPr/>
          <p:nvPr/>
        </p:nvSpPr>
        <p:spPr>
          <a:xfrm>
            <a:off x="2430477" y="3060342"/>
            <a:ext cx="922359" cy="80542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6" name="Shape 777"/>
          <p:cNvGrpSpPr/>
          <p:nvPr/>
        </p:nvGrpSpPr>
        <p:grpSpPr>
          <a:xfrm>
            <a:off x="2603624" y="3236263"/>
            <a:ext cx="576064" cy="464575"/>
            <a:chOff x="5983625" y="301625"/>
            <a:chExt cx="403000" cy="395050"/>
          </a:xfrm>
        </p:grpSpPr>
        <p:sp>
          <p:nvSpPr>
            <p:cNvPr id="127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Овал 70"/>
          <p:cNvSpPr/>
          <p:nvPr/>
        </p:nvSpPr>
        <p:spPr>
          <a:xfrm>
            <a:off x="4045195" y="3060342"/>
            <a:ext cx="907987" cy="83166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2" name="Shape 777"/>
          <p:cNvGrpSpPr/>
          <p:nvPr/>
        </p:nvGrpSpPr>
        <p:grpSpPr>
          <a:xfrm>
            <a:off x="4226337" y="3222674"/>
            <a:ext cx="576064" cy="464575"/>
            <a:chOff x="5983625" y="301625"/>
            <a:chExt cx="403000" cy="395050"/>
          </a:xfrm>
        </p:grpSpPr>
        <p:sp>
          <p:nvSpPr>
            <p:cNvPr id="73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3" name="Овал 152"/>
          <p:cNvSpPr/>
          <p:nvPr/>
        </p:nvSpPr>
        <p:spPr>
          <a:xfrm>
            <a:off x="7512441" y="3066352"/>
            <a:ext cx="867000" cy="82565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4" name="Овал 153"/>
          <p:cNvSpPr/>
          <p:nvPr/>
        </p:nvSpPr>
        <p:spPr>
          <a:xfrm>
            <a:off x="5855507" y="3060342"/>
            <a:ext cx="908697" cy="82519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1764116" y="1774853"/>
            <a:ext cx="1379864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Ставка вознаграждения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15% годовых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094172" y="1803871"/>
            <a:ext cx="2269915" cy="10618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Конечная ставка на </a:t>
            </a:r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заемщика: </a:t>
            </a:r>
          </a:p>
          <a:p>
            <a:pPr marL="171450" indent="-171450" algn="ctr">
              <a:buFontTx/>
              <a:buChar char="-"/>
              <a:defRPr/>
            </a:pPr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6% по проектам в обрабатывающей промышленности и услугах, </a:t>
            </a:r>
          </a:p>
          <a:p>
            <a:pPr marL="171450" indent="-171450" algn="ctr">
              <a:buFontTx/>
              <a:buChar char="-"/>
              <a:defRPr/>
            </a:pPr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5% по проектам по переработке в агропромышленном комплексе;</a:t>
            </a:r>
          </a:p>
          <a:p>
            <a:pPr algn="ctr">
              <a:defRPr/>
            </a:pPr>
            <a:r>
              <a:rPr lang="ru-RU" sz="1050" b="1" i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разница субсидируется </a:t>
            </a:r>
            <a:r>
              <a:rPr lang="ru-RU" sz="1050" b="1" i="1" dirty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государством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5364087" y="1796306"/>
            <a:ext cx="1888859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Целевое назначение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Инвестиции, ПОС 50%,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 по переработке АПК 100%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(26 отраслей)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449675" y="1833878"/>
            <a:ext cx="1384145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Валюта кредита/лизинга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тенге </a:t>
            </a:r>
          </a:p>
        </p:txBody>
      </p:sp>
      <p:sp>
        <p:nvSpPr>
          <p:cNvPr id="163" name="Прямоугольник 162"/>
          <p:cNvSpPr/>
          <p:nvPr/>
        </p:nvSpPr>
        <p:spPr>
          <a:xfrm>
            <a:off x="179513" y="3993326"/>
            <a:ext cx="1937496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Максимальная сумма кредита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 ограничений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1926950" y="3954742"/>
            <a:ext cx="189767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 на инвестиции до 10 лет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3764577" y="3955790"/>
            <a:ext cx="172819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 на ПОС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3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5472196" y="3954742"/>
            <a:ext cx="1830459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Действующие кредиты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выданные банками после 11.12.2018г.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7302655" y="3955790"/>
            <a:ext cx="153116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Рефинансирование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предусмотрено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Проверка список доставка символ буфера обмена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584" y="3176110"/>
            <a:ext cx="761125" cy="55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Баланс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387" y="3093041"/>
            <a:ext cx="635107" cy="73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Средства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585" y="966159"/>
            <a:ext cx="573303" cy="66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Овал 154"/>
          <p:cNvSpPr/>
          <p:nvPr/>
        </p:nvSpPr>
        <p:spPr>
          <a:xfrm>
            <a:off x="5849991" y="946120"/>
            <a:ext cx="864096" cy="82221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56" name="Shape 855"/>
          <p:cNvGrpSpPr/>
          <p:nvPr/>
        </p:nvGrpSpPr>
        <p:grpSpPr>
          <a:xfrm>
            <a:off x="6037996" y="1079900"/>
            <a:ext cx="541040" cy="515351"/>
            <a:chOff x="5970800" y="1619250"/>
            <a:chExt cx="428650" cy="456725"/>
          </a:xfrm>
        </p:grpSpPr>
        <p:sp>
          <p:nvSpPr>
            <p:cNvPr id="157" name="Shape 85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85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" name="Shape 85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" name="Shape 85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86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564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5486"/>
            <a:ext cx="4032448" cy="590871"/>
          </a:xfrm>
        </p:spPr>
        <p:txBody>
          <a:bodyPr/>
          <a:lstStyle/>
          <a:p>
            <a:r>
              <a:rPr lang="ru-RU" altLang="ru-RU" sz="1800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Субсидирование </a:t>
            </a:r>
            <a:r>
              <a:rPr lang="kk-KZ" altLang="ru-RU" sz="1800" dirty="0">
                <a:solidFill>
                  <a:srgbClr val="002060"/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ставки купонного вознаграждения по облигациям</a:t>
            </a:r>
            <a:endParaRPr lang="ru-RU" altLang="ru-RU" sz="1800" dirty="0">
              <a:solidFill>
                <a:srgbClr val="002060"/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8</a:t>
            </a:fld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213039" y="1031538"/>
            <a:ext cx="870192" cy="78505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335853" y="1064773"/>
            <a:ext cx="860072" cy="79960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7035042" y="1102323"/>
            <a:ext cx="929775" cy="84347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7274" y="1945799"/>
            <a:ext cx="1751937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 предпринимательства 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МСБ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1" name="Shape 927"/>
          <p:cNvGrpSpPr/>
          <p:nvPr/>
        </p:nvGrpSpPr>
        <p:grpSpPr>
          <a:xfrm>
            <a:off x="1374976" y="1234937"/>
            <a:ext cx="476535" cy="378255"/>
            <a:chOff x="2599825" y="3689700"/>
            <a:chExt cx="429850" cy="360275"/>
          </a:xfrm>
        </p:grpSpPr>
        <p:sp>
          <p:nvSpPr>
            <p:cNvPr id="62" name="Shape 92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92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0" name="Овал 69"/>
          <p:cNvSpPr/>
          <p:nvPr/>
        </p:nvSpPr>
        <p:spPr>
          <a:xfrm>
            <a:off x="1163798" y="2675418"/>
            <a:ext cx="898887" cy="78759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8" name="Group 79"/>
          <p:cNvGrpSpPr/>
          <p:nvPr/>
        </p:nvGrpSpPr>
        <p:grpSpPr>
          <a:xfrm flipH="1">
            <a:off x="1285213" y="2766674"/>
            <a:ext cx="585890" cy="614129"/>
            <a:chOff x="-3984839" y="2307869"/>
            <a:chExt cx="506413" cy="500215"/>
          </a:xfrm>
          <a:solidFill>
            <a:schemeClr val="tx2">
              <a:lumMod val="75000"/>
            </a:schemeClr>
          </a:solidFill>
        </p:grpSpPr>
        <p:grpSp>
          <p:nvGrpSpPr>
            <p:cNvPr id="99" name="Group 80"/>
            <p:cNvGrpSpPr/>
            <p:nvPr/>
          </p:nvGrpSpPr>
          <p:grpSpPr>
            <a:xfrm>
              <a:off x="-3984839" y="2515983"/>
              <a:ext cx="506413" cy="292101"/>
              <a:chOff x="4676776" y="4564063"/>
              <a:chExt cx="506413" cy="292101"/>
            </a:xfrm>
            <a:grpFill/>
          </p:grpSpPr>
          <p:sp>
            <p:nvSpPr>
              <p:cNvPr id="114" name="Freeform 132"/>
              <p:cNvSpPr/>
              <p:nvPr/>
            </p:nvSpPr>
            <p:spPr bwMode="auto">
              <a:xfrm>
                <a:off x="5060951" y="464502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5" name="Freeform 133"/>
              <p:cNvSpPr/>
              <p:nvPr/>
            </p:nvSpPr>
            <p:spPr bwMode="auto">
              <a:xfrm>
                <a:off x="4676776" y="466566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6" name="Freeform 134"/>
              <p:cNvSpPr/>
              <p:nvPr/>
            </p:nvSpPr>
            <p:spPr bwMode="auto">
              <a:xfrm>
                <a:off x="5060951" y="4676776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7" name="Freeform 135"/>
              <p:cNvSpPr/>
              <p:nvPr/>
            </p:nvSpPr>
            <p:spPr bwMode="auto">
              <a:xfrm>
                <a:off x="4676776" y="4697413"/>
                <a:ext cx="250825" cy="90488"/>
              </a:xfrm>
              <a:custGeom>
                <a:avLst/>
                <a:gdLst>
                  <a:gd name="T0" fmla="*/ 158 w 158"/>
                  <a:gd name="T1" fmla="*/ 39 h 57"/>
                  <a:gd name="T2" fmla="*/ 158 w 158"/>
                  <a:gd name="T3" fmla="*/ 25 h 57"/>
                  <a:gd name="T4" fmla="*/ 83 w 158"/>
                  <a:gd name="T5" fmla="*/ 43 h 57"/>
                  <a:gd name="T6" fmla="*/ 80 w 158"/>
                  <a:gd name="T7" fmla="*/ 44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1 h 57"/>
                  <a:gd name="T14" fmla="*/ 0 w 158"/>
                  <a:gd name="T15" fmla="*/ 14 h 57"/>
                  <a:gd name="T16" fmla="*/ 81 w 158"/>
                  <a:gd name="T17" fmla="*/ 57 h 57"/>
                  <a:gd name="T18" fmla="*/ 158 w 158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9"/>
                    </a:moveTo>
                    <a:lnTo>
                      <a:pt x="158" y="25"/>
                    </a:lnTo>
                    <a:lnTo>
                      <a:pt x="83" y="43"/>
                    </a:lnTo>
                    <a:lnTo>
                      <a:pt x="80" y="44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4"/>
                    </a:lnTo>
                    <a:lnTo>
                      <a:pt x="81" y="57"/>
                    </a:lnTo>
                    <a:lnTo>
                      <a:pt x="1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8" name="Freeform 136"/>
              <p:cNvSpPr/>
              <p:nvPr/>
            </p:nvSpPr>
            <p:spPr bwMode="auto">
              <a:xfrm>
                <a:off x="5060951" y="4710113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9" name="Freeform 137"/>
              <p:cNvSpPr/>
              <p:nvPr/>
            </p:nvSpPr>
            <p:spPr bwMode="auto">
              <a:xfrm>
                <a:off x="4676776" y="4732338"/>
                <a:ext cx="250825" cy="90488"/>
              </a:xfrm>
              <a:custGeom>
                <a:avLst/>
                <a:gdLst>
                  <a:gd name="T0" fmla="*/ 158 w 158"/>
                  <a:gd name="T1" fmla="*/ 38 h 57"/>
                  <a:gd name="T2" fmla="*/ 158 w 158"/>
                  <a:gd name="T3" fmla="*/ 24 h 57"/>
                  <a:gd name="T4" fmla="*/ 83 w 158"/>
                  <a:gd name="T5" fmla="*/ 42 h 57"/>
                  <a:gd name="T6" fmla="*/ 80 w 158"/>
                  <a:gd name="T7" fmla="*/ 43 h 57"/>
                  <a:gd name="T8" fmla="*/ 78 w 158"/>
                  <a:gd name="T9" fmla="*/ 42 h 57"/>
                  <a:gd name="T10" fmla="*/ 0 w 158"/>
                  <a:gd name="T11" fmla="*/ 0 h 57"/>
                  <a:gd name="T12" fmla="*/ 0 w 158"/>
                  <a:gd name="T13" fmla="*/ 0 h 57"/>
                  <a:gd name="T14" fmla="*/ 0 w 158"/>
                  <a:gd name="T15" fmla="*/ 13 h 57"/>
                  <a:gd name="T16" fmla="*/ 81 w 158"/>
                  <a:gd name="T17" fmla="*/ 57 h 57"/>
                  <a:gd name="T18" fmla="*/ 158 w 158"/>
                  <a:gd name="T19" fmla="*/ 3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158" y="38"/>
                    </a:moveTo>
                    <a:lnTo>
                      <a:pt x="158" y="24"/>
                    </a:lnTo>
                    <a:lnTo>
                      <a:pt x="83" y="42"/>
                    </a:ln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0" name="Freeform 138"/>
              <p:cNvSpPr/>
              <p:nvPr/>
            </p:nvSpPr>
            <p:spPr bwMode="auto">
              <a:xfrm>
                <a:off x="5060951" y="4745038"/>
                <a:ext cx="122238" cy="50800"/>
              </a:xfrm>
              <a:custGeom>
                <a:avLst/>
                <a:gdLst>
                  <a:gd name="T0" fmla="*/ 0 w 77"/>
                  <a:gd name="T1" fmla="*/ 32 h 32"/>
                  <a:gd name="T2" fmla="*/ 77 w 77"/>
                  <a:gd name="T3" fmla="*/ 14 h 32"/>
                  <a:gd name="T4" fmla="*/ 77 w 77"/>
                  <a:gd name="T5" fmla="*/ 5 h 32"/>
                  <a:gd name="T6" fmla="*/ 77 w 77"/>
                  <a:gd name="T7" fmla="*/ 0 h 32"/>
                  <a:gd name="T8" fmla="*/ 0 w 77"/>
                  <a:gd name="T9" fmla="*/ 18 h 32"/>
                  <a:gd name="T10" fmla="*/ 0 w 77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2">
                    <a:moveTo>
                      <a:pt x="0" y="32"/>
                    </a:moveTo>
                    <a:lnTo>
                      <a:pt x="77" y="14"/>
                    </a:lnTo>
                    <a:lnTo>
                      <a:pt x="77" y="5"/>
                    </a:lnTo>
                    <a:lnTo>
                      <a:pt x="77" y="0"/>
                    </a:lnTo>
                    <a:lnTo>
                      <a:pt x="0" y="1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1" name="Freeform 139"/>
              <p:cNvSpPr/>
              <p:nvPr/>
            </p:nvSpPr>
            <p:spPr bwMode="auto">
              <a:xfrm>
                <a:off x="4676776" y="4765676"/>
                <a:ext cx="250825" cy="90488"/>
              </a:xfrm>
              <a:custGeom>
                <a:avLst/>
                <a:gdLst>
                  <a:gd name="T0" fmla="*/ 83 w 158"/>
                  <a:gd name="T1" fmla="*/ 43 h 57"/>
                  <a:gd name="T2" fmla="*/ 80 w 158"/>
                  <a:gd name="T3" fmla="*/ 43 h 57"/>
                  <a:gd name="T4" fmla="*/ 78 w 158"/>
                  <a:gd name="T5" fmla="*/ 42 h 57"/>
                  <a:gd name="T6" fmla="*/ 0 w 158"/>
                  <a:gd name="T7" fmla="*/ 0 h 57"/>
                  <a:gd name="T8" fmla="*/ 0 w 158"/>
                  <a:gd name="T9" fmla="*/ 1 h 57"/>
                  <a:gd name="T10" fmla="*/ 0 w 158"/>
                  <a:gd name="T11" fmla="*/ 13 h 57"/>
                  <a:gd name="T12" fmla="*/ 81 w 158"/>
                  <a:gd name="T13" fmla="*/ 57 h 57"/>
                  <a:gd name="T14" fmla="*/ 158 w 158"/>
                  <a:gd name="T15" fmla="*/ 39 h 57"/>
                  <a:gd name="T16" fmla="*/ 158 w 158"/>
                  <a:gd name="T17" fmla="*/ 25 h 57"/>
                  <a:gd name="T18" fmla="*/ 83 w 158"/>
                  <a:gd name="T19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57">
                    <a:moveTo>
                      <a:pt x="83" y="43"/>
                    </a:moveTo>
                    <a:lnTo>
                      <a:pt x="80" y="43"/>
                    </a:lnTo>
                    <a:lnTo>
                      <a:pt x="78" y="4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3"/>
                    </a:lnTo>
                    <a:lnTo>
                      <a:pt x="81" y="57"/>
                    </a:lnTo>
                    <a:lnTo>
                      <a:pt x="158" y="39"/>
                    </a:lnTo>
                    <a:lnTo>
                      <a:pt x="158" y="25"/>
                    </a:lnTo>
                    <a:lnTo>
                      <a:pt x="8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2" name="Freeform 140"/>
              <p:cNvSpPr/>
              <p:nvPr/>
            </p:nvSpPr>
            <p:spPr bwMode="auto">
              <a:xfrm>
                <a:off x="4935538" y="4564063"/>
                <a:ext cx="247650" cy="98425"/>
              </a:xfrm>
              <a:custGeom>
                <a:avLst/>
                <a:gdLst>
                  <a:gd name="T0" fmla="*/ 433 w 860"/>
                  <a:gd name="T1" fmla="*/ 331 h 344"/>
                  <a:gd name="T2" fmla="*/ 433 w 860"/>
                  <a:gd name="T3" fmla="*/ 344 h 344"/>
                  <a:gd name="T4" fmla="*/ 860 w 860"/>
                  <a:gd name="T5" fmla="*/ 243 h 344"/>
                  <a:gd name="T6" fmla="*/ 410 w 860"/>
                  <a:gd name="T7" fmla="*/ 0 h 344"/>
                  <a:gd name="T8" fmla="*/ 0 w 860"/>
                  <a:gd name="T9" fmla="*/ 97 h 344"/>
                  <a:gd name="T10" fmla="*/ 55 w 860"/>
                  <a:gd name="T11" fmla="*/ 127 h 344"/>
                  <a:gd name="T12" fmla="*/ 299 w 860"/>
                  <a:gd name="T13" fmla="*/ 69 h 344"/>
                  <a:gd name="T14" fmla="*/ 302 w 860"/>
                  <a:gd name="T15" fmla="*/ 71 h 344"/>
                  <a:gd name="T16" fmla="*/ 384 w 860"/>
                  <a:gd name="T17" fmla="*/ 87 h 344"/>
                  <a:gd name="T18" fmla="*/ 439 w 860"/>
                  <a:gd name="T19" fmla="*/ 81 h 344"/>
                  <a:gd name="T20" fmla="*/ 440 w 860"/>
                  <a:gd name="T21" fmla="*/ 81 h 344"/>
                  <a:gd name="T22" fmla="*/ 667 w 860"/>
                  <a:gd name="T23" fmla="*/ 203 h 344"/>
                  <a:gd name="T24" fmla="*/ 666 w 860"/>
                  <a:gd name="T25" fmla="*/ 203 h 344"/>
                  <a:gd name="T26" fmla="*/ 638 w 860"/>
                  <a:gd name="T27" fmla="*/ 252 h 344"/>
                  <a:gd name="T28" fmla="*/ 638 w 860"/>
                  <a:gd name="T29" fmla="*/ 253 h 344"/>
                  <a:gd name="T30" fmla="*/ 396 w 860"/>
                  <a:gd name="T31" fmla="*/ 310 h 344"/>
                  <a:gd name="T32" fmla="*/ 433 w 860"/>
                  <a:gd name="T33" fmla="*/ 331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0" h="344">
                    <a:moveTo>
                      <a:pt x="433" y="331"/>
                    </a:moveTo>
                    <a:cubicBezTo>
                      <a:pt x="433" y="344"/>
                      <a:pt x="433" y="344"/>
                      <a:pt x="433" y="344"/>
                    </a:cubicBezTo>
                    <a:cubicBezTo>
                      <a:pt x="860" y="243"/>
                      <a:pt x="860" y="243"/>
                      <a:pt x="860" y="243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299" y="69"/>
                      <a:pt x="299" y="69"/>
                      <a:pt x="299" y="69"/>
                    </a:cubicBezTo>
                    <a:cubicBezTo>
                      <a:pt x="300" y="70"/>
                      <a:pt x="301" y="70"/>
                      <a:pt x="302" y="71"/>
                    </a:cubicBezTo>
                    <a:cubicBezTo>
                      <a:pt x="321" y="81"/>
                      <a:pt x="352" y="87"/>
                      <a:pt x="384" y="87"/>
                    </a:cubicBezTo>
                    <a:cubicBezTo>
                      <a:pt x="403" y="87"/>
                      <a:pt x="422" y="85"/>
                      <a:pt x="439" y="81"/>
                    </a:cubicBezTo>
                    <a:cubicBezTo>
                      <a:pt x="440" y="81"/>
                      <a:pt x="440" y="81"/>
                      <a:pt x="440" y="81"/>
                    </a:cubicBezTo>
                    <a:cubicBezTo>
                      <a:pt x="667" y="203"/>
                      <a:pt x="667" y="203"/>
                      <a:pt x="667" y="203"/>
                    </a:cubicBezTo>
                    <a:cubicBezTo>
                      <a:pt x="666" y="203"/>
                      <a:pt x="666" y="203"/>
                      <a:pt x="666" y="203"/>
                    </a:cubicBezTo>
                    <a:cubicBezTo>
                      <a:pt x="620" y="214"/>
                      <a:pt x="608" y="236"/>
                      <a:pt x="638" y="252"/>
                    </a:cubicBezTo>
                    <a:cubicBezTo>
                      <a:pt x="638" y="252"/>
                      <a:pt x="638" y="252"/>
                      <a:pt x="638" y="253"/>
                    </a:cubicBezTo>
                    <a:cubicBezTo>
                      <a:pt x="396" y="310"/>
                      <a:pt x="396" y="310"/>
                      <a:pt x="396" y="310"/>
                    </a:cubicBezTo>
                    <a:lnTo>
                      <a:pt x="433" y="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3" name="Freeform 141"/>
              <p:cNvSpPr/>
              <p:nvPr/>
            </p:nvSpPr>
            <p:spPr bwMode="auto">
              <a:xfrm>
                <a:off x="4676776" y="4624388"/>
                <a:ext cx="246063" cy="98425"/>
              </a:xfrm>
              <a:custGeom>
                <a:avLst/>
                <a:gdLst>
                  <a:gd name="T0" fmla="*/ 859 w 859"/>
                  <a:gd name="T1" fmla="*/ 243 h 340"/>
                  <a:gd name="T2" fmla="*/ 805 w 859"/>
                  <a:gd name="T3" fmla="*/ 213 h 340"/>
                  <a:gd name="T4" fmla="*/ 565 w 859"/>
                  <a:gd name="T5" fmla="*/ 270 h 340"/>
                  <a:gd name="T6" fmla="*/ 565 w 859"/>
                  <a:gd name="T7" fmla="*/ 270 h 340"/>
                  <a:gd name="T8" fmla="*/ 482 w 859"/>
                  <a:gd name="T9" fmla="*/ 254 h 340"/>
                  <a:gd name="T10" fmla="*/ 427 w 859"/>
                  <a:gd name="T11" fmla="*/ 260 h 340"/>
                  <a:gd name="T12" fmla="*/ 423 w 859"/>
                  <a:gd name="T13" fmla="*/ 261 h 340"/>
                  <a:gd name="T14" fmla="*/ 196 w 859"/>
                  <a:gd name="T15" fmla="*/ 139 h 340"/>
                  <a:gd name="T16" fmla="*/ 201 w 859"/>
                  <a:gd name="T17" fmla="*/ 138 h 340"/>
                  <a:gd name="T18" fmla="*/ 229 w 859"/>
                  <a:gd name="T19" fmla="*/ 88 h 340"/>
                  <a:gd name="T20" fmla="*/ 225 w 859"/>
                  <a:gd name="T21" fmla="*/ 87 h 340"/>
                  <a:gd name="T22" fmla="*/ 464 w 859"/>
                  <a:gd name="T23" fmla="*/ 30 h 340"/>
                  <a:gd name="T24" fmla="*/ 410 w 859"/>
                  <a:gd name="T25" fmla="*/ 0 h 340"/>
                  <a:gd name="T26" fmla="*/ 0 w 859"/>
                  <a:gd name="T27" fmla="*/ 97 h 340"/>
                  <a:gd name="T28" fmla="*/ 450 w 859"/>
                  <a:gd name="T29" fmla="*/ 340 h 340"/>
                  <a:gd name="T30" fmla="*/ 859 w 859"/>
                  <a:gd name="T31" fmla="*/ 24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9" h="340">
                    <a:moveTo>
                      <a:pt x="859" y="243"/>
                    </a:moveTo>
                    <a:cubicBezTo>
                      <a:pt x="805" y="213"/>
                      <a:pt x="805" y="213"/>
                      <a:pt x="805" y="213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65" y="270"/>
                      <a:pt x="565" y="270"/>
                      <a:pt x="565" y="270"/>
                    </a:cubicBezTo>
                    <a:cubicBezTo>
                      <a:pt x="546" y="259"/>
                      <a:pt x="514" y="254"/>
                      <a:pt x="482" y="254"/>
                    </a:cubicBezTo>
                    <a:cubicBezTo>
                      <a:pt x="463" y="254"/>
                      <a:pt x="444" y="256"/>
                      <a:pt x="427" y="260"/>
                    </a:cubicBezTo>
                    <a:cubicBezTo>
                      <a:pt x="426" y="260"/>
                      <a:pt x="424" y="261"/>
                      <a:pt x="423" y="261"/>
                    </a:cubicBezTo>
                    <a:cubicBezTo>
                      <a:pt x="196" y="139"/>
                      <a:pt x="196" y="139"/>
                      <a:pt x="196" y="139"/>
                    </a:cubicBezTo>
                    <a:cubicBezTo>
                      <a:pt x="198" y="138"/>
                      <a:pt x="199" y="138"/>
                      <a:pt x="201" y="138"/>
                    </a:cubicBezTo>
                    <a:cubicBezTo>
                      <a:pt x="247" y="127"/>
                      <a:pt x="259" y="105"/>
                      <a:pt x="229" y="88"/>
                    </a:cubicBezTo>
                    <a:cubicBezTo>
                      <a:pt x="228" y="88"/>
                      <a:pt x="226" y="87"/>
                      <a:pt x="225" y="87"/>
                    </a:cubicBezTo>
                    <a:cubicBezTo>
                      <a:pt x="464" y="30"/>
                      <a:pt x="464" y="30"/>
                      <a:pt x="464" y="30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450" y="340"/>
                      <a:pt x="450" y="340"/>
                      <a:pt x="450" y="340"/>
                    </a:cubicBezTo>
                    <a:lnTo>
                      <a:pt x="859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24" name="Freeform 142"/>
              <p:cNvSpPr/>
              <p:nvPr/>
            </p:nvSpPr>
            <p:spPr bwMode="auto">
              <a:xfrm>
                <a:off x="4816476" y="4597401"/>
                <a:ext cx="230188" cy="223838"/>
              </a:xfrm>
              <a:custGeom>
                <a:avLst/>
                <a:gdLst>
                  <a:gd name="T0" fmla="*/ 0 w 145"/>
                  <a:gd name="T1" fmla="*/ 16 h 141"/>
                  <a:gd name="T2" fmla="*/ 78 w 145"/>
                  <a:gd name="T3" fmla="*/ 58 h 141"/>
                  <a:gd name="T4" fmla="*/ 78 w 145"/>
                  <a:gd name="T5" fmla="*/ 141 h 141"/>
                  <a:gd name="T6" fmla="*/ 145 w 145"/>
                  <a:gd name="T7" fmla="*/ 125 h 141"/>
                  <a:gd name="T8" fmla="*/ 145 w 145"/>
                  <a:gd name="T9" fmla="*/ 43 h 141"/>
                  <a:gd name="T10" fmla="*/ 66 w 145"/>
                  <a:gd name="T11" fmla="*/ 0 h 141"/>
                  <a:gd name="T12" fmla="*/ 0 w 145"/>
                  <a:gd name="T1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41">
                    <a:moveTo>
                      <a:pt x="0" y="16"/>
                    </a:moveTo>
                    <a:lnTo>
                      <a:pt x="78" y="58"/>
                    </a:lnTo>
                    <a:lnTo>
                      <a:pt x="78" y="141"/>
                    </a:lnTo>
                    <a:lnTo>
                      <a:pt x="145" y="125"/>
                    </a:lnTo>
                    <a:lnTo>
                      <a:pt x="145" y="43"/>
                    </a:lnTo>
                    <a:lnTo>
                      <a:pt x="66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  <p:grpSp>
          <p:nvGrpSpPr>
            <p:cNvPr id="100" name="Group 81"/>
            <p:cNvGrpSpPr/>
            <p:nvPr/>
          </p:nvGrpSpPr>
          <p:grpSpPr>
            <a:xfrm>
              <a:off x="-3931341" y="2307869"/>
              <a:ext cx="292100" cy="279400"/>
              <a:chOff x="-3931341" y="2307869"/>
              <a:chExt cx="292100" cy="279400"/>
            </a:xfrm>
            <a:grpFill/>
          </p:grpSpPr>
          <p:sp>
            <p:nvSpPr>
              <p:cNvPr id="101" name="Freeform 1236"/>
              <p:cNvSpPr>
                <a:spLocks noChangeAspect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-3815803" y="2502305"/>
                <a:ext cx="61024" cy="31044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0" y="16"/>
                  </a:cxn>
                  <a:cxn ang="0">
                    <a:pos x="32" y="15"/>
                  </a:cxn>
                  <a:cxn ang="0">
                    <a:pos x="32" y="2"/>
                  </a:cxn>
                  <a:cxn ang="0">
                    <a:pos x="20" y="3"/>
                  </a:cxn>
                </a:cxnLst>
                <a:rect l="0" t="0" r="r" b="b"/>
                <a:pathLst>
                  <a:path w="32" h="16">
                    <a:moveTo>
                      <a:pt x="20" y="3"/>
                    </a:moveTo>
                    <a:cubicBezTo>
                      <a:pt x="13" y="3"/>
                      <a:pt x="7" y="2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3"/>
                      <a:pt x="0" y="7"/>
                      <a:pt x="0" y="12"/>
                    </a:cubicBezTo>
                    <a:cubicBezTo>
                      <a:pt x="5" y="14"/>
                      <a:pt x="12" y="16"/>
                      <a:pt x="20" y="16"/>
                    </a:cubicBezTo>
                    <a:cubicBezTo>
                      <a:pt x="24" y="16"/>
                      <a:pt x="29" y="15"/>
                      <a:pt x="32" y="15"/>
                    </a:cubicBezTo>
                    <a:cubicBezTo>
                      <a:pt x="32" y="12"/>
                      <a:pt x="32" y="8"/>
                      <a:pt x="32" y="2"/>
                    </a:cubicBezTo>
                    <a:cubicBezTo>
                      <a:pt x="28" y="3"/>
                      <a:pt x="24" y="3"/>
                      <a:pt x="2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2" name="Freeform 1237"/>
              <p:cNvSpPr>
                <a:spLocks noChangeAspect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-3829635" y="2307869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3"/>
                      <a:pt x="3" y="5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3" name="Freeform 1238"/>
              <p:cNvSpPr>
                <a:spLocks noChangeAspec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-3829635" y="2346266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5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8"/>
                      <a:pt x="54" y="6"/>
                      <a:pt x="54" y="5"/>
                    </a:cubicBezTo>
                    <a:cubicBezTo>
                      <a:pt x="54" y="3"/>
                      <a:pt x="54" y="2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4" name="Freeform 1239"/>
              <p:cNvSpPr>
                <a:spLocks noChangeAspect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-3829635" y="2380578"/>
                <a:ext cx="104147" cy="40848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42" y="15"/>
                  </a:cxn>
                  <a:cxn ang="0">
                    <a:pos x="50" y="10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1">
                    <a:moveTo>
                      <a:pt x="7" y="18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40" y="18"/>
                      <a:pt x="41" y="16"/>
                      <a:pt x="42" y="15"/>
                    </a:cubicBezTo>
                    <a:cubicBezTo>
                      <a:pt x="44" y="13"/>
                      <a:pt x="47" y="11"/>
                      <a:pt x="50" y="10"/>
                    </a:cubicBezTo>
                    <a:cubicBezTo>
                      <a:pt x="51" y="9"/>
                      <a:pt x="53" y="9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5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5" name="Freeform 1240"/>
              <p:cNvSpPr>
                <a:spLocks noChangeAspect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-3829635" y="2419792"/>
                <a:ext cx="74856" cy="40031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27" y="21"/>
                  </a:cxn>
                  <a:cxn ang="0">
                    <a:pos x="39" y="20"/>
                  </a:cxn>
                  <a:cxn ang="0">
                    <a:pos x="39" y="6"/>
                  </a:cxn>
                  <a:cxn ang="0">
                    <a:pos x="27" y="7"/>
                  </a:cxn>
                  <a:cxn ang="0">
                    <a:pos x="9" y="4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</a:cxnLst>
                <a:rect l="0" t="0" r="r" b="b"/>
                <a:pathLst>
                  <a:path w="39" h="21">
                    <a:moveTo>
                      <a:pt x="7" y="17"/>
                    </a:moveTo>
                    <a:cubicBezTo>
                      <a:pt x="12" y="20"/>
                      <a:pt x="19" y="21"/>
                      <a:pt x="27" y="21"/>
                    </a:cubicBezTo>
                    <a:cubicBezTo>
                      <a:pt x="31" y="21"/>
                      <a:pt x="36" y="21"/>
                      <a:pt x="39" y="20"/>
                    </a:cubicBezTo>
                    <a:cubicBezTo>
                      <a:pt x="39" y="14"/>
                      <a:pt x="39" y="9"/>
                      <a:pt x="39" y="6"/>
                    </a:cubicBezTo>
                    <a:cubicBezTo>
                      <a:pt x="35" y="7"/>
                      <a:pt x="31" y="7"/>
                      <a:pt x="27" y="7"/>
                    </a:cubicBezTo>
                    <a:cubicBezTo>
                      <a:pt x="20" y="7"/>
                      <a:pt x="14" y="6"/>
                      <a:pt x="9" y="4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6" name="Freeform 1241"/>
              <p:cNvSpPr>
                <a:spLocks noChangeAspec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-3829635" y="2456556"/>
                <a:ext cx="74856" cy="41665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7" y="18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39" y="21"/>
                  </a:cxn>
                  <a:cxn ang="0">
                    <a:pos x="39" y="6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4" y="13"/>
                  </a:cxn>
                </a:cxnLst>
                <a:rect l="0" t="0" r="r" b="b"/>
                <a:pathLst>
                  <a:path w="39" h="22">
                    <a:moveTo>
                      <a:pt x="4" y="13"/>
                    </a:moveTo>
                    <a:cubicBezTo>
                      <a:pt x="5" y="14"/>
                      <a:pt x="6" y="16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1" y="22"/>
                      <a:pt x="36" y="21"/>
                      <a:pt x="39" y="21"/>
                    </a:cubicBezTo>
                    <a:cubicBezTo>
                      <a:pt x="39" y="16"/>
                      <a:pt x="39" y="11"/>
                      <a:pt x="39" y="6"/>
                    </a:cubicBezTo>
                    <a:cubicBezTo>
                      <a:pt x="35" y="7"/>
                      <a:pt x="31" y="8"/>
                      <a:pt x="27" y="8"/>
                    </a:cubicBezTo>
                    <a:cubicBezTo>
                      <a:pt x="20" y="8"/>
                      <a:pt x="14" y="7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7"/>
                      <a:pt x="0" y="9"/>
                    </a:cubicBezTo>
                    <a:cubicBezTo>
                      <a:pt x="1" y="10"/>
                      <a:pt x="3" y="11"/>
                      <a:pt x="4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7" name="Freeform 1242"/>
              <p:cNvSpPr>
                <a:spLocks noChangeAspect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-3743388" y="2475346"/>
                <a:ext cx="104147" cy="42482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1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2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1"/>
                    </a:cubicBezTo>
                    <a:cubicBezTo>
                      <a:pt x="0" y="4"/>
                      <a:pt x="0" y="8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8"/>
                      <a:pt x="54" y="4"/>
                      <a:pt x="54" y="0"/>
                    </a:cubicBezTo>
                    <a:cubicBezTo>
                      <a:pt x="53" y="2"/>
                      <a:pt x="51" y="3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8" name="Freeform 1243"/>
              <p:cNvSpPr>
                <a:spLocks noChangeAspect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-3743388" y="2441033"/>
                <a:ext cx="104147" cy="3839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8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" y="13"/>
                  </a:cxn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0">
                    <a:moveTo>
                      <a:pt x="50" y="3"/>
                    </a:moveTo>
                    <a:cubicBezTo>
                      <a:pt x="44" y="6"/>
                      <a:pt x="36" y="8"/>
                      <a:pt x="27" y="8"/>
                    </a:cubicBezTo>
                    <a:cubicBezTo>
                      <a:pt x="21" y="8"/>
                      <a:pt x="15" y="7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1" y="13"/>
                    </a:cubicBezTo>
                    <a:cubicBezTo>
                      <a:pt x="3" y="14"/>
                      <a:pt x="4" y="15"/>
                      <a:pt x="7" y="16"/>
                    </a:cubicBezTo>
                    <a:cubicBezTo>
                      <a:pt x="12" y="19"/>
                      <a:pt x="19" y="20"/>
                      <a:pt x="27" y="20"/>
                    </a:cubicBezTo>
                    <a:cubicBezTo>
                      <a:pt x="33" y="20"/>
                      <a:pt x="39" y="19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6"/>
                      <a:pt x="54" y="3"/>
                      <a:pt x="54" y="0"/>
                    </a:cubicBezTo>
                    <a:cubicBezTo>
                      <a:pt x="53" y="2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09" name="Freeform 1244"/>
              <p:cNvSpPr>
                <a:spLocks noChangeAspect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-3743388" y="2513743"/>
                <a:ext cx="104147" cy="40848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8"/>
                  </a:cxn>
                  <a:cxn ang="0">
                    <a:pos x="53" y="13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50" y="3"/>
                  </a:cxn>
                </a:cxnLst>
                <a:rect l="0" t="0" r="r" b="b"/>
                <a:pathLst>
                  <a:path w="54" h="21">
                    <a:moveTo>
                      <a:pt x="50" y="3"/>
                    </a:moveTo>
                    <a:cubicBezTo>
                      <a:pt x="44" y="6"/>
                      <a:pt x="36" y="7"/>
                      <a:pt x="27" y="7"/>
                    </a:cubicBezTo>
                    <a:cubicBezTo>
                      <a:pt x="21" y="7"/>
                      <a:pt x="15" y="6"/>
                      <a:pt x="9" y="5"/>
                    </a:cubicBezTo>
                    <a:cubicBezTo>
                      <a:pt x="6" y="4"/>
                      <a:pt x="2" y="2"/>
                      <a:pt x="0" y="0"/>
                    </a:cubicBezTo>
                    <a:cubicBezTo>
                      <a:pt x="0" y="5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3" y="14"/>
                      <a:pt x="4" y="16"/>
                      <a:pt x="7" y="17"/>
                    </a:cubicBezTo>
                    <a:cubicBezTo>
                      <a:pt x="12" y="19"/>
                      <a:pt x="19" y="21"/>
                      <a:pt x="27" y="21"/>
                    </a:cubicBezTo>
                    <a:cubicBezTo>
                      <a:pt x="33" y="21"/>
                      <a:pt x="39" y="20"/>
                      <a:pt x="43" y="18"/>
                    </a:cubicBezTo>
                    <a:cubicBezTo>
                      <a:pt x="48" y="17"/>
                      <a:pt x="51" y="15"/>
                      <a:pt x="53" y="13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5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0" name="Freeform 1245"/>
              <p:cNvSpPr>
                <a:spLocks noChangeAspect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-3743388" y="2401819"/>
                <a:ext cx="104147" cy="42482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5"/>
                  </a:cxn>
                  <a:cxn ang="0">
                    <a:pos x="54" y="11"/>
                  </a:cxn>
                  <a:cxn ang="0">
                    <a:pos x="53" y="8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</a:cxnLst>
                <a:rect l="0" t="0" r="r" b="b"/>
                <a:pathLst>
                  <a:path w="54" h="22">
                    <a:moveTo>
                      <a:pt x="11" y="2"/>
                    </a:moveTo>
                    <a:cubicBezTo>
                      <a:pt x="7" y="4"/>
                      <a:pt x="3" y="6"/>
                      <a:pt x="1" y="8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5"/>
                    </a:cubicBezTo>
                    <a:cubicBezTo>
                      <a:pt x="3" y="16"/>
                      <a:pt x="4" y="17"/>
                      <a:pt x="7" y="18"/>
                    </a:cubicBezTo>
                    <a:cubicBezTo>
                      <a:pt x="12" y="21"/>
                      <a:pt x="19" y="22"/>
                      <a:pt x="27" y="22"/>
                    </a:cubicBezTo>
                    <a:cubicBezTo>
                      <a:pt x="33" y="22"/>
                      <a:pt x="39" y="21"/>
                      <a:pt x="43" y="20"/>
                    </a:cubicBezTo>
                    <a:cubicBezTo>
                      <a:pt x="48" y="19"/>
                      <a:pt x="51" y="17"/>
                      <a:pt x="53" y="15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8"/>
                    </a:cubicBezTo>
                    <a:cubicBezTo>
                      <a:pt x="52" y="6"/>
                      <a:pt x="50" y="5"/>
                      <a:pt x="47" y="4"/>
                    </a:cubicBezTo>
                    <a:cubicBezTo>
                      <a:pt x="42" y="2"/>
                      <a:pt x="35" y="0"/>
                      <a:pt x="27" y="0"/>
                    </a:cubicBezTo>
                    <a:cubicBezTo>
                      <a:pt x="21" y="0"/>
                      <a:pt x="16" y="1"/>
                      <a:pt x="1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1" name="Freeform 1246"/>
              <p:cNvSpPr>
                <a:spLocks noChangeAspect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-3931341" y="2547238"/>
                <a:ext cx="104147" cy="40031"/>
              </a:xfrm>
              <a:custGeom>
                <a:avLst/>
                <a:gdLst/>
                <a:ahLst/>
                <a:cxnLst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" y="14"/>
                  </a:cxn>
                  <a:cxn ang="0">
                    <a:pos x="7" y="17"/>
                  </a:cxn>
                  <a:cxn ang="0">
                    <a:pos x="27" y="21"/>
                  </a:cxn>
                  <a:cxn ang="0">
                    <a:pos x="43" y="19"/>
                  </a:cxn>
                  <a:cxn ang="0">
                    <a:pos x="53" y="1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49" y="3"/>
                  </a:cxn>
                </a:cxnLst>
                <a:rect l="0" t="0" r="r" b="b"/>
                <a:pathLst>
                  <a:path w="54" h="21">
                    <a:moveTo>
                      <a:pt x="49" y="3"/>
                    </a:move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0"/>
                    </a:cubicBezTo>
                    <a:cubicBezTo>
                      <a:pt x="0" y="11"/>
                      <a:pt x="0" y="12"/>
                      <a:pt x="1" y="14"/>
                    </a:cubicBezTo>
                    <a:cubicBezTo>
                      <a:pt x="2" y="15"/>
                      <a:pt x="4" y="16"/>
                      <a:pt x="7" y="17"/>
                    </a:cubicBezTo>
                    <a:cubicBezTo>
                      <a:pt x="12" y="20"/>
                      <a:pt x="19" y="21"/>
                      <a:pt x="27" y="21"/>
                    </a:cubicBezTo>
                    <a:cubicBezTo>
                      <a:pt x="33" y="21"/>
                      <a:pt x="38" y="20"/>
                      <a:pt x="43" y="19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2"/>
                      <a:pt x="54" y="11"/>
                      <a:pt x="54" y="10"/>
                    </a:cubicBezTo>
                    <a:cubicBezTo>
                      <a:pt x="54" y="9"/>
                      <a:pt x="54" y="5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2" name="Freeform 1247"/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-3931341" y="2473712"/>
                <a:ext cx="104147" cy="42482"/>
              </a:xfrm>
              <a:custGeom>
                <a:avLst/>
                <a:gdLst/>
                <a:ahLst/>
                <a:cxnLst>
                  <a:cxn ang="0">
                    <a:pos x="7" y="18"/>
                  </a:cxn>
                  <a:cxn ang="0">
                    <a:pos x="27" y="22"/>
                  </a:cxn>
                  <a:cxn ang="0">
                    <a:pos x="43" y="20"/>
                  </a:cxn>
                  <a:cxn ang="0">
                    <a:pos x="53" y="14"/>
                  </a:cxn>
                  <a:cxn ang="0">
                    <a:pos x="54" y="11"/>
                  </a:cxn>
                  <a:cxn ang="0">
                    <a:pos x="53" y="7"/>
                  </a:cxn>
                  <a:cxn ang="0">
                    <a:pos x="47" y="4"/>
                  </a:cxn>
                  <a:cxn ang="0">
                    <a:pos x="27" y="0"/>
                  </a:cxn>
                  <a:cxn ang="0">
                    <a:pos x="11" y="2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7" y="18"/>
                  </a:cxn>
                </a:cxnLst>
                <a:rect l="0" t="0" r="r" b="b"/>
                <a:pathLst>
                  <a:path w="54" h="22">
                    <a:moveTo>
                      <a:pt x="7" y="18"/>
                    </a:moveTo>
                    <a:cubicBezTo>
                      <a:pt x="12" y="20"/>
                      <a:pt x="19" y="22"/>
                      <a:pt x="27" y="22"/>
                    </a:cubicBezTo>
                    <a:cubicBezTo>
                      <a:pt x="33" y="22"/>
                      <a:pt x="38" y="21"/>
                      <a:pt x="43" y="20"/>
                    </a:cubicBezTo>
                    <a:cubicBezTo>
                      <a:pt x="47" y="18"/>
                      <a:pt x="51" y="16"/>
                      <a:pt x="53" y="14"/>
                    </a:cubicBezTo>
                    <a:cubicBezTo>
                      <a:pt x="54" y="13"/>
                      <a:pt x="54" y="12"/>
                      <a:pt x="54" y="11"/>
                    </a:cubicBezTo>
                    <a:cubicBezTo>
                      <a:pt x="54" y="10"/>
                      <a:pt x="54" y="9"/>
                      <a:pt x="53" y="7"/>
                    </a:cubicBezTo>
                    <a:cubicBezTo>
                      <a:pt x="51" y="6"/>
                      <a:pt x="50" y="5"/>
                      <a:pt x="47" y="4"/>
                    </a:cubicBezTo>
                    <a:cubicBezTo>
                      <a:pt x="42" y="1"/>
                      <a:pt x="35" y="0"/>
                      <a:pt x="27" y="0"/>
                    </a:cubicBezTo>
                    <a:cubicBezTo>
                      <a:pt x="21" y="0"/>
                      <a:pt x="15" y="1"/>
                      <a:pt x="11" y="2"/>
                    </a:cubicBezTo>
                    <a:cubicBezTo>
                      <a:pt x="6" y="4"/>
                      <a:pt x="3" y="6"/>
                      <a:pt x="1" y="7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2" y="16"/>
                      <a:pt x="4" y="17"/>
                      <a:pt x="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  <p:sp>
            <p:nvSpPr>
              <p:cNvPr id="113" name="Freeform 12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-3931341" y="2512109"/>
                <a:ext cx="104147" cy="38397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27" y="20"/>
                  </a:cxn>
                  <a:cxn ang="0">
                    <a:pos x="43" y="18"/>
                  </a:cxn>
                  <a:cxn ang="0">
                    <a:pos x="53" y="12"/>
                  </a:cxn>
                  <a:cxn ang="0">
                    <a:pos x="54" y="9"/>
                  </a:cxn>
                  <a:cxn ang="0">
                    <a:pos x="54" y="8"/>
                  </a:cxn>
                  <a:cxn ang="0">
                    <a:pos x="54" y="0"/>
                  </a:cxn>
                  <a:cxn ang="0">
                    <a:pos x="49" y="3"/>
                  </a:cxn>
                  <a:cxn ang="0">
                    <a:pos x="27" y="7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2"/>
                  </a:cxn>
                  <a:cxn ang="0">
                    <a:pos x="7" y="16"/>
                  </a:cxn>
                </a:cxnLst>
                <a:rect l="0" t="0" r="r" b="b"/>
                <a:pathLst>
                  <a:path w="54" h="20">
                    <a:moveTo>
                      <a:pt x="7" y="16"/>
                    </a:moveTo>
                    <a:cubicBezTo>
                      <a:pt x="12" y="18"/>
                      <a:pt x="19" y="20"/>
                      <a:pt x="27" y="20"/>
                    </a:cubicBezTo>
                    <a:cubicBezTo>
                      <a:pt x="33" y="20"/>
                      <a:pt x="38" y="19"/>
                      <a:pt x="43" y="18"/>
                    </a:cubicBezTo>
                    <a:cubicBezTo>
                      <a:pt x="47" y="16"/>
                      <a:pt x="51" y="14"/>
                      <a:pt x="53" y="12"/>
                    </a:cubicBezTo>
                    <a:cubicBezTo>
                      <a:pt x="54" y="11"/>
                      <a:pt x="54" y="10"/>
                      <a:pt x="54" y="9"/>
                    </a:cubicBezTo>
                    <a:cubicBezTo>
                      <a:pt x="54" y="9"/>
                      <a:pt x="54" y="8"/>
                      <a:pt x="54" y="8"/>
                    </a:cubicBezTo>
                    <a:cubicBezTo>
                      <a:pt x="54" y="5"/>
                      <a:pt x="54" y="3"/>
                      <a:pt x="54" y="0"/>
                    </a:cubicBezTo>
                    <a:cubicBezTo>
                      <a:pt x="53" y="1"/>
                      <a:pt x="51" y="2"/>
                      <a:pt x="49" y="3"/>
                    </a:cubicBezTo>
                    <a:cubicBezTo>
                      <a:pt x="43" y="6"/>
                      <a:pt x="36" y="7"/>
                      <a:pt x="27" y="7"/>
                    </a:cubicBezTo>
                    <a:cubicBezTo>
                      <a:pt x="20" y="7"/>
                      <a:pt x="14" y="6"/>
                      <a:pt x="9" y="5"/>
                    </a:cubicBezTo>
                    <a:cubicBezTo>
                      <a:pt x="5" y="4"/>
                      <a:pt x="2" y="2"/>
                      <a:pt x="0" y="0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4"/>
                      <a:pt x="4" y="15"/>
                      <a:pt x="7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 dirty="0">
                  <a:solidFill>
                    <a:srgbClr val="233746"/>
                  </a:solidFill>
                  <a:latin typeface="Gotham Pro" panose="02000503040000020004" pitchFamily="2" charset="0"/>
                  <a:ea typeface="MS PGothic" panose="020B0600070205080204" charset="-128"/>
                  <a:cs typeface="Gotham Pro" panose="02000503040000020004" pitchFamily="2" charset="0"/>
                </a:endParaRPr>
              </a:p>
            </p:txBody>
          </p:sp>
        </p:grpSp>
      </p:grpSp>
      <p:sp>
        <p:nvSpPr>
          <p:cNvPr id="125" name="Овал 124"/>
          <p:cNvSpPr/>
          <p:nvPr/>
        </p:nvSpPr>
        <p:spPr>
          <a:xfrm>
            <a:off x="3243451" y="2766674"/>
            <a:ext cx="922359" cy="80542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6" name="Shape 777"/>
          <p:cNvGrpSpPr/>
          <p:nvPr/>
        </p:nvGrpSpPr>
        <p:grpSpPr>
          <a:xfrm>
            <a:off x="3416598" y="2907431"/>
            <a:ext cx="576064" cy="464575"/>
            <a:chOff x="5983625" y="301625"/>
            <a:chExt cx="403000" cy="395050"/>
          </a:xfrm>
        </p:grpSpPr>
        <p:sp>
          <p:nvSpPr>
            <p:cNvPr id="127" name="Shape 77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77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78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78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78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78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78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78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78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78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78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78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79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79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79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79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79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79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79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79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3" name="Овал 152"/>
          <p:cNvSpPr/>
          <p:nvPr/>
        </p:nvSpPr>
        <p:spPr>
          <a:xfrm>
            <a:off x="5490823" y="2721681"/>
            <a:ext cx="867000" cy="82565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3132122" y="1933083"/>
            <a:ext cx="148488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Размер субсидирования 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7% годовых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5130850" y="1945799"/>
            <a:ext cx="1586947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Целевое назначение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инвестиции и ПОС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6861987" y="1945799"/>
            <a:ext cx="1384145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Валюта облигаций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тенге </a:t>
            </a:r>
          </a:p>
        </p:txBody>
      </p:sp>
      <p:sp>
        <p:nvSpPr>
          <p:cNvPr id="163" name="Прямоугольник 162"/>
          <p:cNvSpPr/>
          <p:nvPr/>
        </p:nvSpPr>
        <p:spPr>
          <a:xfrm>
            <a:off x="602301" y="3554803"/>
            <a:ext cx="1937496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Максимальная суммарная номинальная стоимость выпуска облигаций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эмитента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7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 тенге</a:t>
            </a:r>
          </a:p>
        </p:txBody>
      </p:sp>
      <p:sp>
        <p:nvSpPr>
          <p:cNvPr id="164" name="Прямоугольник 163"/>
          <p:cNvSpPr/>
          <p:nvPr/>
        </p:nvSpPr>
        <p:spPr>
          <a:xfrm>
            <a:off x="2552288" y="3616358"/>
            <a:ext cx="242720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субсидирования</a:t>
            </a:r>
          </a:p>
          <a:p>
            <a:pPr algn="ctr">
              <a:defRPr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5 лет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5158739" y="3616358"/>
            <a:ext cx="153116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Рефинансирование текущих обязательств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Segoe Condensed" panose="020B0606040200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предусмотрено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Segoe Condensed" panose="020B0606040200020203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 descr="Баланс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769" y="2744721"/>
            <a:ext cx="635107" cy="73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Средства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277" y="1180093"/>
            <a:ext cx="573303" cy="66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Овал 154"/>
          <p:cNvSpPr/>
          <p:nvPr/>
        </p:nvSpPr>
        <p:spPr>
          <a:xfrm>
            <a:off x="5442945" y="1086363"/>
            <a:ext cx="864096" cy="82221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56" name="Shape 855"/>
          <p:cNvGrpSpPr/>
          <p:nvPr/>
        </p:nvGrpSpPr>
        <p:grpSpPr>
          <a:xfrm>
            <a:off x="5653803" y="1226560"/>
            <a:ext cx="541040" cy="515351"/>
            <a:chOff x="5970800" y="1619250"/>
            <a:chExt cx="428650" cy="456725"/>
          </a:xfrm>
        </p:grpSpPr>
        <p:sp>
          <p:nvSpPr>
            <p:cNvPr id="157" name="Shape 85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85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" name="Shape 85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" name="Shape 85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86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77" name="Picture 2" descr="Картинки по запросу картинки на презу фондовая биржа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042" y="3222932"/>
            <a:ext cx="2028485" cy="13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74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1563638"/>
            <a:ext cx="4176463" cy="1008111"/>
          </a:xfrm>
        </p:spPr>
        <p:txBody>
          <a:bodyPr/>
          <a:lstStyle/>
          <a:p>
            <a:r>
              <a:rPr lang="ru-RU" altLang="ru-RU" sz="2400" dirty="0" smtClean="0">
                <a:solidFill>
                  <a:srgbClr val="0070C0"/>
                </a:solidFill>
              </a:rPr>
              <a:t>Благодарим</a:t>
            </a:r>
            <a:br>
              <a:rPr lang="ru-RU" altLang="ru-RU" sz="2400" dirty="0" smtClean="0">
                <a:solidFill>
                  <a:srgbClr val="0070C0"/>
                </a:solidFill>
              </a:rPr>
            </a:br>
            <a:r>
              <a:rPr lang="ru-RU" altLang="ru-RU" sz="2400" dirty="0" smtClean="0">
                <a:solidFill>
                  <a:srgbClr val="0070C0"/>
                </a:solidFill>
              </a:rPr>
              <a:t>за </a:t>
            </a:r>
            <a:r>
              <a:rPr lang="ru-RU" altLang="ru-RU" sz="2400" dirty="0">
                <a:solidFill>
                  <a:srgbClr val="0070C0"/>
                </a:solidFill>
              </a:rPr>
              <a:t>внимание</a:t>
            </a:r>
            <a:r>
              <a:rPr lang="ru-RU" altLang="ru-RU" sz="2400" dirty="0" smtClean="0">
                <a:solidFill>
                  <a:srgbClr val="0070C0"/>
                </a:solidFill>
              </a:rPr>
              <a:t>!</a:t>
            </a:r>
            <a:endParaRPr lang="ru-RU" sz="24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27784" y="3022669"/>
            <a:ext cx="3888432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1100" b="1" dirty="0"/>
              <a:t>Головной </a:t>
            </a:r>
            <a:r>
              <a:rPr lang="ru-RU" altLang="ru-RU" sz="1100" b="1" dirty="0" smtClean="0"/>
              <a:t>офис: 050004</a:t>
            </a:r>
            <a:r>
              <a:rPr lang="ru-RU" altLang="ru-RU" sz="1100" b="1" dirty="0"/>
              <a:t>, г. Алматы, ул. Гоголя, 111</a:t>
            </a:r>
          </a:p>
          <a:p>
            <a:pPr algn="ctr"/>
            <a:r>
              <a:rPr lang="ru-RU" altLang="ru-RU" sz="1100" b="1" dirty="0"/>
              <a:t>Тел.: </a:t>
            </a:r>
            <a:r>
              <a:rPr lang="ru-RU" altLang="ru-RU" sz="1100" b="1" dirty="0">
                <a:solidFill>
                  <a:srgbClr val="0070C0"/>
                </a:solidFill>
              </a:rPr>
              <a:t>8 (7</a:t>
            </a:r>
            <a:r>
              <a:rPr lang="en-US" altLang="ru-RU" sz="1100" b="1" dirty="0">
                <a:solidFill>
                  <a:srgbClr val="0070C0"/>
                </a:solidFill>
              </a:rPr>
              <a:t>2</a:t>
            </a:r>
            <a:r>
              <a:rPr lang="ru-RU" altLang="ru-RU" sz="1100" b="1" dirty="0">
                <a:solidFill>
                  <a:srgbClr val="0070C0"/>
                </a:solidFill>
              </a:rPr>
              <a:t>7) 244-55-66, 244-55-77</a:t>
            </a:r>
          </a:p>
          <a:p>
            <a:pPr algn="ctr"/>
            <a:r>
              <a:rPr lang="en-US" altLang="ru-RU" sz="1100" b="1" dirty="0"/>
              <a:t>Call</a:t>
            </a:r>
            <a:r>
              <a:rPr lang="ru-RU" altLang="ru-RU" sz="1100" b="1" dirty="0"/>
              <a:t>-центр: </a:t>
            </a:r>
            <a:r>
              <a:rPr lang="ru-RU" altLang="ru-RU" sz="1100" b="1" dirty="0">
                <a:solidFill>
                  <a:srgbClr val="0070C0"/>
                </a:solidFill>
              </a:rPr>
              <a:t>1408</a:t>
            </a:r>
          </a:p>
          <a:p>
            <a:pPr algn="ctr"/>
            <a:r>
              <a:rPr lang="ru-RU" altLang="ru-RU" sz="1100" b="1" dirty="0"/>
              <a:t>Факс: </a:t>
            </a:r>
            <a:r>
              <a:rPr lang="ru-RU" altLang="ru-RU" sz="1100" b="1" dirty="0">
                <a:solidFill>
                  <a:srgbClr val="0070C0"/>
                </a:solidFill>
              </a:rPr>
              <a:t>8 (727) 278 07 76</a:t>
            </a:r>
          </a:p>
          <a:p>
            <a:pPr algn="ctr"/>
            <a:r>
              <a:rPr lang="en-US" altLang="ru-RU" sz="1100" b="1" dirty="0"/>
              <a:t>E</a:t>
            </a:r>
            <a:r>
              <a:rPr lang="ru-RU" altLang="ru-RU" sz="1100" b="1" dirty="0"/>
              <a:t>-</a:t>
            </a:r>
            <a:r>
              <a:rPr lang="en-US" altLang="ru-RU" sz="1100" b="1" dirty="0"/>
              <a:t>mail</a:t>
            </a:r>
            <a:r>
              <a:rPr lang="ru-RU" altLang="ru-RU" sz="1100" b="1" dirty="0"/>
              <a:t>: </a:t>
            </a:r>
            <a:r>
              <a:rPr lang="en-US" altLang="ru-RU" sz="1100" b="1" dirty="0">
                <a:solidFill>
                  <a:srgbClr val="0070C0"/>
                </a:solidFill>
              </a:rPr>
              <a:t>info</a:t>
            </a:r>
            <a:r>
              <a:rPr lang="ru-RU" altLang="ru-RU" sz="1100" b="1" dirty="0">
                <a:solidFill>
                  <a:srgbClr val="0070C0"/>
                </a:solidFill>
              </a:rPr>
              <a:t>@</a:t>
            </a:r>
            <a:r>
              <a:rPr lang="en-US" altLang="ru-RU" sz="1100" b="1" dirty="0">
                <a:solidFill>
                  <a:srgbClr val="0070C0"/>
                </a:solidFill>
              </a:rPr>
              <a:t>fund</a:t>
            </a:r>
            <a:r>
              <a:rPr lang="ru-RU" altLang="ru-RU" sz="1100" b="1" dirty="0">
                <a:solidFill>
                  <a:srgbClr val="0070C0"/>
                </a:solidFill>
              </a:rPr>
              <a:t>.</a:t>
            </a:r>
            <a:r>
              <a:rPr lang="en-US" altLang="ru-RU" sz="1100" b="1" dirty="0">
                <a:solidFill>
                  <a:srgbClr val="0070C0"/>
                </a:solidFill>
              </a:rPr>
              <a:t>kz</a:t>
            </a:r>
            <a:endParaRPr lang="ru-RU" altLang="ru-RU" sz="1100" b="1" dirty="0">
              <a:solidFill>
                <a:srgbClr val="0070C0"/>
              </a:solidFill>
            </a:endParaRPr>
          </a:p>
          <a:p>
            <a:pPr algn="ctr"/>
            <a:r>
              <a:rPr lang="ru-RU" altLang="ru-RU" sz="1100" b="1" dirty="0"/>
              <a:t>Сайт Фонда: </a:t>
            </a:r>
            <a:r>
              <a:rPr lang="en-US" altLang="ru-RU" sz="1100" b="1" dirty="0">
                <a:solidFill>
                  <a:srgbClr val="0A45A6"/>
                </a:solidFill>
                <a:hlinkClick r:id="rId2"/>
              </a:rPr>
              <a:t>http</a:t>
            </a:r>
            <a:r>
              <a:rPr lang="ru-RU" altLang="ru-RU" sz="1100" b="1" dirty="0">
                <a:solidFill>
                  <a:srgbClr val="0A45A6"/>
                </a:solidFill>
                <a:hlinkClick r:id="rId2"/>
              </a:rPr>
              <a:t>://</a:t>
            </a:r>
            <a:r>
              <a:rPr lang="en-US" altLang="ru-RU" sz="1100" b="1" dirty="0">
                <a:solidFill>
                  <a:srgbClr val="0A45A6"/>
                </a:solidFill>
                <a:hlinkClick r:id="rId2"/>
              </a:rPr>
              <a:t>www</a:t>
            </a:r>
            <a:r>
              <a:rPr lang="ru-RU" altLang="ru-RU" sz="1100" b="1" dirty="0">
                <a:solidFill>
                  <a:srgbClr val="0A45A6"/>
                </a:solidFill>
                <a:hlinkClick r:id="rId2"/>
              </a:rPr>
              <a:t>.</a:t>
            </a:r>
            <a:r>
              <a:rPr lang="en-US" altLang="ru-RU" sz="1100" b="1" dirty="0">
                <a:solidFill>
                  <a:srgbClr val="0A45A6"/>
                </a:solidFill>
                <a:hlinkClick r:id="rId2"/>
              </a:rPr>
              <a:t>damu</a:t>
            </a:r>
            <a:r>
              <a:rPr lang="ru-RU" altLang="ru-RU" sz="1100" b="1" dirty="0">
                <a:solidFill>
                  <a:srgbClr val="0A45A6"/>
                </a:solidFill>
                <a:hlinkClick r:id="rId2"/>
              </a:rPr>
              <a:t>.</a:t>
            </a:r>
            <a:r>
              <a:rPr lang="en-US" altLang="ru-RU" sz="1100" b="1" dirty="0">
                <a:solidFill>
                  <a:srgbClr val="0A45A6"/>
                </a:solidFill>
                <a:hlinkClick r:id="rId2"/>
              </a:rPr>
              <a:t>kz</a:t>
            </a:r>
            <a:endParaRPr lang="ru-RU" altLang="ru-RU" sz="1100" b="1" dirty="0">
              <a:solidFill>
                <a:srgbClr val="0A45A6"/>
              </a:solidFill>
            </a:endParaRPr>
          </a:p>
          <a:p>
            <a:pPr algn="ctr"/>
            <a:r>
              <a:rPr lang="ru-RU" altLang="ru-RU" sz="1100" b="1" dirty="0"/>
              <a:t>Бизнес-портал: </a:t>
            </a:r>
            <a:r>
              <a:rPr lang="en-US" altLang="ru-RU" sz="1100" b="1" dirty="0">
                <a:hlinkClick r:id="rId3"/>
              </a:rPr>
              <a:t>http://business.gov.kz</a:t>
            </a:r>
            <a:r>
              <a:rPr lang="ru-RU" altLang="ru-RU" sz="1100" b="1" dirty="0"/>
              <a:t> </a:t>
            </a:r>
          </a:p>
        </p:txBody>
      </p:sp>
      <p:pic>
        <p:nvPicPr>
          <p:cNvPr id="6" name="Picture 2">
            <a:hlinkClick r:id="rId4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9" b="23912"/>
          <a:stretch>
            <a:fillRect/>
          </a:stretch>
        </p:blipFill>
        <p:spPr bwMode="auto">
          <a:xfrm>
            <a:off x="3563888" y="4371091"/>
            <a:ext cx="789747" cy="28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>
            <a:hlinkClick r:id="rId6"/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5" y="4371091"/>
            <a:ext cx="286789" cy="286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>
            <a:hlinkClick r:id="rId8"/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6" t="3665" r="19176" b="3665"/>
          <a:stretch>
            <a:fillRect/>
          </a:stretch>
        </p:blipFill>
        <p:spPr bwMode="auto">
          <a:xfrm>
            <a:off x="4760683" y="4371091"/>
            <a:ext cx="286993" cy="28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>
            <a:hlinkClick r:id="rId10"/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0" t="22279" r="19760" b="22279"/>
          <a:stretch>
            <a:fillRect/>
          </a:stretch>
        </p:blipFill>
        <p:spPr bwMode="auto">
          <a:xfrm>
            <a:off x="5116811" y="4371090"/>
            <a:ext cx="314236" cy="28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A762F-A9F5-4407-AFC4-11D3F21C1EC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7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0CXajWigEivciQK8zpjv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5kcs.kynlXyud0Up1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59telJod0Kattwu9afB2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ZWtJB2H0KTPZ7c7bV78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rxT2CXb06zHkwfil38i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0CXajWigEivciQK8zpjv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zwAi8tx0q1x.BryHAxz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FphOPbCUWMY6vuNsp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VbEsaqvUGfi_m19Eqrs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sDJcYlSE.R3eLqapCMf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2Q6.N9aUyOrhOlm0zV6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zwAi8tx0q1x.BryHAxz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y1VAcgGbkurBp6z3Lifj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sFvA4N00ylP2IFzrSNT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Ubd5YR50Om7ikT3Th6J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5kcs.kynlXyud0Up1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59telJod0Kattwu9afB2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ZWtJB2H0KTPZ7c7bV78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rxT2CXb06zHkwfil38i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0CXajWigEivciQK8zpjv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zwAi8tx0q1x.BryHAxz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FphOPbCUWMY6vuNspOZ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FphOPbCUWMY6vuNspOZ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VbEsaqvUGfi_m19Eqrs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sDJcYlSE.R3eLqapCMf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2Q6.N9aUyOrhOlm0zV6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y1VAcgGbkurBp6z3Lifj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sFvA4N00ylP2IFzrSNT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Ubd5YR50Om7ikT3Th6J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5kcs.kynlXyud0Up1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59telJod0Kattwu9afB2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ZWtJB2H0KTPZ7c7bV78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rxT2CXb06zHkwfil38i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VbEsaqvUGfi_m19Eqrs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0CXajWigEivciQK8zpjv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zwAi8tx0q1x.BryHAxz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FphOPbCUWMY6vuNspOZ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VbEsaqvUGfi_m19Eqrs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sDJcYlSE.R3eLqapCMf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2Q6.N9aUyOrhOlm0zV6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y1VAcgGbkurBp6z3Lifj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sFvA4N00ylP2IFzrSNT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Ubd5YR50Om7ikT3Th6J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5kcs.kynlXyud0Up1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sDJcYlSE.R3eLqapCMf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59telJod0Kattwu9afB2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ZWtJB2H0KTPZ7c7bV78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rxT2CXb06zHkwfil38i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0CXajWigEivciQK8zpjv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zwAi8tx0q1x.BryHAxz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FphOPbCUWMY6vuNspOZ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VbEsaqvUGfi_m19Eqrs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sDJcYlSE.R3eLqapCMf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2Q6.N9aUyOrhOlm0zV6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y1VAcgGbkurBp6z3Lifj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2Q6.N9aUyOrhOlm0zV6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sFvA4N00ylP2IFzrSNT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Ubd5YR50Om7ikT3Th6J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5kcs.kynlXyud0Up1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59telJod0Kattwu9afB2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ZWtJB2H0KTPZ7c7bV78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rxT2CXb06zHkwfil38i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y1VAcgGbkurBp6z3Lif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sFvA4N00ylP2IFzrSNT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Ubd5YR50Om7ikT3Th6JQ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5052</TotalTime>
  <Words>1070</Words>
  <Application>Microsoft Office PowerPoint</Application>
  <PresentationFormat>Экран (16:9)</PresentationFormat>
  <Paragraphs>128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MS PGothic</vt:lpstr>
      <vt:lpstr>Arial</vt:lpstr>
      <vt:lpstr>Calibri</vt:lpstr>
      <vt:lpstr>Century Gothic</vt:lpstr>
      <vt:lpstr>Gotham Pro</vt:lpstr>
      <vt:lpstr>Segoe Condensed</vt:lpstr>
      <vt:lpstr>Tahoma</vt:lpstr>
      <vt:lpstr>Тема Office</vt:lpstr>
      <vt:lpstr>финансовые меры поддержки в рамках государственной программы поддержки и развития бизнеса «дорожная карта бизнеса-2025»</vt:lpstr>
      <vt:lpstr>Государственная программа поддержки и развития бизнеса «Дорожная карта бизнеса-2025» (ГП «ДКБ 2025»)</vt:lpstr>
      <vt:lpstr>Субсидирование в рамках первого направления ГП «ДКБ 2025»</vt:lpstr>
      <vt:lpstr>Субсидирование в рамках второго направления ГП «ДКБ 2025»</vt:lpstr>
      <vt:lpstr>Субсидированию не подлежат кредиты/договоры финансового лизинга:</vt:lpstr>
      <vt:lpstr>Допускается субсидирование по проектам строительства торговых объектов современного формата, за исключением городов Нур-Султан, Алматы.  При соответствии торговых объектов следующим критериям: </vt:lpstr>
      <vt:lpstr>Субсидирование в рамках программы «Экономика простых вещей»</vt:lpstr>
      <vt:lpstr>Субсидирование ставки купонного вознаграждения по облигациям</vt:lpstr>
      <vt:lpstr>Благодарим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Ермек Нурболович Абдибеков</dc:creator>
  <cp:lastModifiedBy>Алтынай Махмутовна Искакова</cp:lastModifiedBy>
  <cp:revision>453</cp:revision>
  <cp:lastPrinted>2020-01-24T08:39:13Z</cp:lastPrinted>
  <dcterms:created xsi:type="dcterms:W3CDTF">2017-09-15T07:18:06Z</dcterms:created>
  <dcterms:modified xsi:type="dcterms:W3CDTF">2021-07-13T09:09:39Z</dcterms:modified>
</cp:coreProperties>
</file>